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4"/>
  </p:notesMasterIdLst>
  <p:sldIdLst>
    <p:sldId id="256" r:id="rId2"/>
    <p:sldId id="11059" r:id="rId3"/>
    <p:sldId id="265" r:id="rId4"/>
    <p:sldId id="282" r:id="rId5"/>
    <p:sldId id="283" r:id="rId6"/>
    <p:sldId id="284" r:id="rId7"/>
    <p:sldId id="285" r:id="rId8"/>
    <p:sldId id="286" r:id="rId9"/>
    <p:sldId id="287" r:id="rId10"/>
    <p:sldId id="274" r:id="rId11"/>
    <p:sldId id="288" r:id="rId12"/>
    <p:sldId id="298" r:id="rId13"/>
    <p:sldId id="299" r:id="rId14"/>
    <p:sldId id="291" r:id="rId15"/>
    <p:sldId id="305" r:id="rId16"/>
    <p:sldId id="306" r:id="rId17"/>
    <p:sldId id="307" r:id="rId18"/>
    <p:sldId id="308" r:id="rId19"/>
    <p:sldId id="311" r:id="rId20"/>
    <p:sldId id="312" r:id="rId21"/>
    <p:sldId id="313" r:id="rId22"/>
    <p:sldId id="314" r:id="rId23"/>
    <p:sldId id="315" r:id="rId24"/>
    <p:sldId id="316" r:id="rId25"/>
    <p:sldId id="317" r:id="rId26"/>
    <p:sldId id="318" r:id="rId27"/>
    <p:sldId id="319" r:id="rId28"/>
    <p:sldId id="320" r:id="rId29"/>
    <p:sldId id="321" r:id="rId30"/>
    <p:sldId id="322" r:id="rId31"/>
    <p:sldId id="323" r:id="rId32"/>
    <p:sldId id="324" r:id="rId33"/>
    <p:sldId id="289" r:id="rId34"/>
    <p:sldId id="290" r:id="rId35"/>
    <p:sldId id="309" r:id="rId36"/>
    <p:sldId id="259" r:id="rId37"/>
    <p:sldId id="278" r:id="rId38"/>
    <p:sldId id="281" r:id="rId39"/>
    <p:sldId id="279" r:id="rId40"/>
    <p:sldId id="339" r:id="rId41"/>
    <p:sldId id="302" r:id="rId42"/>
    <p:sldId id="294" r:id="rId43"/>
    <p:sldId id="264" r:id="rId44"/>
    <p:sldId id="269" r:id="rId45"/>
    <p:sldId id="266" r:id="rId46"/>
    <p:sldId id="268" r:id="rId47"/>
    <p:sldId id="296" r:id="rId48"/>
    <p:sldId id="338" r:id="rId49"/>
    <p:sldId id="295" r:id="rId50"/>
    <p:sldId id="335" r:id="rId51"/>
    <p:sldId id="337" r:id="rId52"/>
    <p:sldId id="336" r:id="rId53"/>
    <p:sldId id="328" r:id="rId54"/>
    <p:sldId id="329" r:id="rId55"/>
    <p:sldId id="330" r:id="rId56"/>
    <p:sldId id="331" r:id="rId57"/>
    <p:sldId id="332" r:id="rId58"/>
    <p:sldId id="333" r:id="rId59"/>
    <p:sldId id="297" r:id="rId60"/>
    <p:sldId id="293" r:id="rId61"/>
    <p:sldId id="263" r:id="rId62"/>
    <p:sldId id="341" r:id="rId63"/>
    <p:sldId id="258" r:id="rId64"/>
    <p:sldId id="342" r:id="rId65"/>
    <p:sldId id="271" r:id="rId66"/>
    <p:sldId id="11053" r:id="rId67"/>
    <p:sldId id="10958" r:id="rId68"/>
    <p:sldId id="10960" r:id="rId69"/>
    <p:sldId id="10947" r:id="rId70"/>
    <p:sldId id="11060" r:id="rId71"/>
    <p:sldId id="11056" r:id="rId72"/>
    <p:sldId id="270" r:id="rId73"/>
    <p:sldId id="272" r:id="rId74"/>
    <p:sldId id="325" r:id="rId75"/>
    <p:sldId id="300" r:id="rId76"/>
    <p:sldId id="301" r:id="rId77"/>
    <p:sldId id="292" r:id="rId78"/>
    <p:sldId id="304" r:id="rId79"/>
    <p:sldId id="326" r:id="rId80"/>
    <p:sldId id="327" r:id="rId81"/>
    <p:sldId id="262" r:id="rId82"/>
    <p:sldId id="334" r:id="rId83"/>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1F80221F-F9A3-419D-91D1-32E0250F751C}">
          <p14:sldIdLst>
            <p14:sldId id="256"/>
            <p14:sldId id="11059"/>
            <p14:sldId id="265"/>
            <p14:sldId id="282"/>
            <p14:sldId id="283"/>
            <p14:sldId id="284"/>
            <p14:sldId id="285"/>
            <p14:sldId id="286"/>
            <p14:sldId id="287"/>
            <p14:sldId id="274"/>
            <p14:sldId id="288"/>
            <p14:sldId id="298"/>
            <p14:sldId id="299"/>
            <p14:sldId id="291"/>
            <p14:sldId id="305"/>
            <p14:sldId id="306"/>
            <p14:sldId id="307"/>
            <p14:sldId id="308"/>
            <p14:sldId id="311"/>
            <p14:sldId id="312"/>
            <p14:sldId id="313"/>
            <p14:sldId id="314"/>
            <p14:sldId id="315"/>
            <p14:sldId id="316"/>
            <p14:sldId id="317"/>
            <p14:sldId id="318"/>
            <p14:sldId id="319"/>
            <p14:sldId id="320"/>
            <p14:sldId id="321"/>
            <p14:sldId id="322"/>
            <p14:sldId id="323"/>
            <p14:sldId id="324"/>
            <p14:sldId id="289"/>
            <p14:sldId id="290"/>
          </p14:sldIdLst>
        </p14:section>
        <p14:section name="Lab" id="{2AAC66A9-1F39-4B35-8429-63D00B36CD78}">
          <p14:sldIdLst>
            <p14:sldId id="309"/>
            <p14:sldId id="259"/>
            <p14:sldId id="278"/>
            <p14:sldId id="281"/>
            <p14:sldId id="279"/>
            <p14:sldId id="339"/>
            <p14:sldId id="302"/>
          </p14:sldIdLst>
        </p14:section>
        <p14:section name="Reinforcement Learning" id="{8C07D920-65F3-421A-BC45-1DD26738D0AA}">
          <p14:sldIdLst>
            <p14:sldId id="294"/>
            <p14:sldId id="264"/>
            <p14:sldId id="269"/>
            <p14:sldId id="266"/>
            <p14:sldId id="268"/>
            <p14:sldId id="296"/>
            <p14:sldId id="338"/>
            <p14:sldId id="295"/>
            <p14:sldId id="335"/>
            <p14:sldId id="337"/>
            <p14:sldId id="336"/>
            <p14:sldId id="328"/>
            <p14:sldId id="329"/>
            <p14:sldId id="330"/>
            <p14:sldId id="331"/>
            <p14:sldId id="332"/>
            <p14:sldId id="333"/>
            <p14:sldId id="297"/>
            <p14:sldId id="293"/>
          </p14:sldIdLst>
        </p14:section>
        <p14:section name="Microsoft Offerings" id="{E257920D-0338-45E2-B307-AA7F0248744C}">
          <p14:sldIdLst>
            <p14:sldId id="263"/>
            <p14:sldId id="341"/>
            <p14:sldId id="258"/>
            <p14:sldId id="342"/>
            <p14:sldId id="271"/>
            <p14:sldId id="11053"/>
            <p14:sldId id="10958"/>
            <p14:sldId id="10960"/>
            <p14:sldId id="10947"/>
            <p14:sldId id="11060"/>
            <p14:sldId id="11056"/>
            <p14:sldId id="270"/>
            <p14:sldId id="272"/>
          </p14:sldIdLst>
        </p14:section>
        <p14:section name="if time permits" id="{DA0120C6-66D2-42F8-9270-E2B3E576A300}">
          <p14:sldIdLst>
            <p14:sldId id="325"/>
            <p14:sldId id="300"/>
            <p14:sldId id="301"/>
            <p14:sldId id="292"/>
            <p14:sldId id="304"/>
            <p14:sldId id="326"/>
            <p14:sldId id="327"/>
          </p14:sldIdLst>
        </p14:section>
        <p14:section name="Appendix" id="{9A8C60E9-2ECA-4876-A0BE-2DBE5E90C1C7}">
          <p14:sldIdLst>
            <p14:sldId id="262"/>
            <p14:sldId id="33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7" autoAdjust="0"/>
    <p:restoredTop sz="87779" autoAdjust="0"/>
  </p:normalViewPr>
  <p:slideViewPr>
    <p:cSldViewPr snapToGrid="0">
      <p:cViewPr varScale="1">
        <p:scale>
          <a:sx n="144" d="100"/>
          <a:sy n="144" d="100"/>
        </p:scale>
        <p:origin x="948" y="8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notesMaster" Target="notesMasters/notesMaster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9AD4484-48A5-4CB1-92F6-C4C57B0918C2}" type="datetimeFigureOut">
              <a:rPr lang="de-DE" smtClean="0"/>
              <a:t>16.09.2021</a:t>
            </a:fld>
            <a:endParaRPr lang="de-D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827AE31-5478-4C92-8F82-AB2106877A15}" type="slidenum">
              <a:rPr lang="de-DE" smtClean="0"/>
              <a:t>‹#›</a:t>
            </a:fld>
            <a:endParaRPr lang="de-DE"/>
          </a:p>
        </p:txBody>
      </p:sp>
    </p:spTree>
    <p:extLst>
      <p:ext uri="{BB962C8B-B14F-4D97-AF65-F5344CB8AC3E}">
        <p14:creationId xmlns:p14="http://schemas.microsoft.com/office/powerpoint/2010/main" val="22878058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gym.openai.com/" TargetMode="External"/><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Could also be used for other NP complete problems as heuristic (</a:t>
            </a:r>
            <a:r>
              <a:rPr lang="en-US" dirty="0" err="1"/>
              <a:t>e.g</a:t>
            </a:r>
            <a:r>
              <a:rPr lang="en-US" dirty="0"/>
              <a:t> traveling salesman) </a:t>
            </a:r>
            <a:endParaRPr lang="de-DE" dirty="0"/>
          </a:p>
        </p:txBody>
      </p:sp>
      <p:sp>
        <p:nvSpPr>
          <p:cNvPr id="4" name="Slide Number Placeholder 3"/>
          <p:cNvSpPr>
            <a:spLocks noGrp="1"/>
          </p:cNvSpPr>
          <p:nvPr>
            <p:ph type="sldNum" sz="quarter" idx="5"/>
          </p:nvPr>
        </p:nvSpPr>
        <p:spPr/>
        <p:txBody>
          <a:bodyPr/>
          <a:lstStyle/>
          <a:p>
            <a:fld id="{C827AE31-5478-4C92-8F82-AB2106877A15}" type="slidenum">
              <a:rPr lang="de-DE" smtClean="0"/>
              <a:t>5</a:t>
            </a:fld>
            <a:endParaRPr lang="de-DE"/>
          </a:p>
        </p:txBody>
      </p:sp>
    </p:spTree>
    <p:extLst>
      <p:ext uri="{BB962C8B-B14F-4D97-AF65-F5344CB8AC3E}">
        <p14:creationId xmlns:p14="http://schemas.microsoft.com/office/powerpoint/2010/main" val="18472918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hlinkClick r:id="rId3"/>
              </a:rPr>
              <a:t>https://gym.openai.com/</a:t>
            </a:r>
            <a:endParaRPr lang="de-DE" dirty="0"/>
          </a:p>
          <a:p>
            <a:endParaRPr lang="de-DE" dirty="0"/>
          </a:p>
          <a:p>
            <a:r>
              <a:rPr lang="de-DE" dirty="0"/>
              <a:t>Install with </a:t>
            </a:r>
          </a:p>
          <a:p>
            <a:r>
              <a:rPr kumimoji="0" lang="de-DE" altLang="de-DE" sz="1200" b="1" i="0" u="none" strike="noStrike" cap="none" normalizeH="0" baseline="0" dirty="0">
                <a:ln>
                  <a:noFill/>
                </a:ln>
                <a:solidFill>
                  <a:schemeClr val="tx1">
                    <a:lumMod val="95000"/>
                    <a:lumOff val="5000"/>
                  </a:schemeClr>
                </a:solidFill>
                <a:effectLst/>
                <a:latin typeface="SFMono-Regular"/>
              </a:rPr>
              <a:t>pip </a:t>
            </a:r>
            <a:r>
              <a:rPr lang="de-DE" altLang="de-DE" b="1" dirty="0">
                <a:solidFill>
                  <a:schemeClr val="tx1">
                    <a:lumMod val="95000"/>
                    <a:lumOff val="5000"/>
                  </a:schemeClr>
                </a:solidFill>
                <a:latin typeface="SFMono-Regular"/>
              </a:rPr>
              <a:t>install gym </a:t>
            </a:r>
          </a:p>
          <a:p>
            <a:r>
              <a:rPr lang="de-DE" b="1" dirty="0">
                <a:solidFill>
                  <a:schemeClr val="tx1">
                    <a:lumMod val="95000"/>
                    <a:lumOff val="5000"/>
                  </a:schemeClr>
                </a:solidFill>
                <a:latin typeface="SFMono-Regular"/>
              </a:rPr>
              <a:t>pip install keras</a:t>
            </a:r>
            <a:endParaRPr lang="de-DE" altLang="de-DE" b="1" dirty="0">
              <a:solidFill>
                <a:schemeClr val="tx1">
                  <a:lumMod val="95000"/>
                  <a:lumOff val="5000"/>
                </a:schemeClr>
              </a:solidFill>
              <a:latin typeface="SFMono-Regular"/>
            </a:endParaRPr>
          </a:p>
          <a:p>
            <a:endParaRPr lang="de-DE" dirty="0"/>
          </a:p>
        </p:txBody>
      </p:sp>
      <p:sp>
        <p:nvSpPr>
          <p:cNvPr id="4" name="Slide Number Placeholder 3"/>
          <p:cNvSpPr>
            <a:spLocks noGrp="1"/>
          </p:cNvSpPr>
          <p:nvPr>
            <p:ph type="sldNum" sz="quarter" idx="5"/>
          </p:nvPr>
        </p:nvSpPr>
        <p:spPr/>
        <p:txBody>
          <a:bodyPr/>
          <a:lstStyle/>
          <a:p>
            <a:fld id="{C827AE31-5478-4C92-8F82-AB2106877A15}" type="slidenum">
              <a:rPr lang="de-DE" smtClean="0"/>
              <a:t>43</a:t>
            </a:fld>
            <a:endParaRPr lang="de-DE"/>
          </a:p>
        </p:txBody>
      </p:sp>
    </p:spTree>
    <p:extLst>
      <p:ext uri="{BB962C8B-B14F-4D97-AF65-F5344CB8AC3E}">
        <p14:creationId xmlns:p14="http://schemas.microsoft.com/office/powerpoint/2010/main" val="41359082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5"/>
          </p:nvPr>
        </p:nvSpPr>
        <p:spPr/>
        <p:txBody>
          <a:bodyPr/>
          <a:lstStyle/>
          <a:p>
            <a:fld id="{C827AE31-5478-4C92-8F82-AB2106877A15}" type="slidenum">
              <a:rPr lang="de-DE" smtClean="0"/>
              <a:t>50</a:t>
            </a:fld>
            <a:endParaRPr lang="de-DE"/>
          </a:p>
        </p:txBody>
      </p:sp>
    </p:spTree>
    <p:extLst>
      <p:ext uri="{BB962C8B-B14F-4D97-AF65-F5344CB8AC3E}">
        <p14:creationId xmlns:p14="http://schemas.microsoft.com/office/powerpoint/2010/main" val="23614773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 example where a stochastic policy is necessary. Because a deterministic one (where you play one action more often) can be exploited!</a:t>
            </a:r>
          </a:p>
          <a:p>
            <a:endParaRPr lang="de-DE" dirty="0"/>
          </a:p>
        </p:txBody>
      </p:sp>
      <p:sp>
        <p:nvSpPr>
          <p:cNvPr id="4" name="Slide Number Placeholder 3"/>
          <p:cNvSpPr>
            <a:spLocks noGrp="1"/>
          </p:cNvSpPr>
          <p:nvPr>
            <p:ph type="sldNum" sz="quarter" idx="5"/>
          </p:nvPr>
        </p:nvSpPr>
        <p:spPr/>
        <p:txBody>
          <a:bodyPr/>
          <a:lstStyle/>
          <a:p>
            <a:fld id="{C827AE31-5478-4C92-8F82-AB2106877A15}" type="slidenum">
              <a:rPr lang="de-DE" smtClean="0"/>
              <a:t>55</a:t>
            </a:fld>
            <a:endParaRPr lang="de-DE"/>
          </a:p>
        </p:txBody>
      </p:sp>
    </p:spTree>
    <p:extLst>
      <p:ext uri="{BB962C8B-B14F-4D97-AF65-F5344CB8AC3E}">
        <p14:creationId xmlns:p14="http://schemas.microsoft.com/office/powerpoint/2010/main" val="13652043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problem when the Markov property does not hold.</a:t>
            </a:r>
          </a:p>
          <a:p>
            <a:r>
              <a:rPr lang="en-US" dirty="0"/>
              <a:t>You cannot distinguish the two gray fields based on the features that the agent gets (that describe the current state)</a:t>
            </a:r>
          </a:p>
          <a:p>
            <a:endParaRPr lang="de-DE" dirty="0"/>
          </a:p>
        </p:txBody>
      </p:sp>
      <p:sp>
        <p:nvSpPr>
          <p:cNvPr id="4" name="Slide Number Placeholder 3"/>
          <p:cNvSpPr>
            <a:spLocks noGrp="1"/>
          </p:cNvSpPr>
          <p:nvPr>
            <p:ph type="sldNum" sz="quarter" idx="5"/>
          </p:nvPr>
        </p:nvSpPr>
        <p:spPr/>
        <p:txBody>
          <a:bodyPr/>
          <a:lstStyle/>
          <a:p>
            <a:fld id="{C827AE31-5478-4C92-8F82-AB2106877A15}" type="slidenum">
              <a:rPr lang="de-DE" smtClean="0"/>
              <a:t>56</a:t>
            </a:fld>
            <a:endParaRPr lang="de-DE"/>
          </a:p>
        </p:txBody>
      </p:sp>
    </p:spTree>
    <p:extLst>
      <p:ext uri="{BB962C8B-B14F-4D97-AF65-F5344CB8AC3E}">
        <p14:creationId xmlns:p14="http://schemas.microsoft.com/office/powerpoint/2010/main" val="16520884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a deterministic policy would say you either go west all the time, or go east all the time. </a:t>
            </a:r>
          </a:p>
          <a:p>
            <a:endParaRPr lang="en-US" dirty="0"/>
          </a:p>
          <a:p>
            <a:r>
              <a:rPr lang="en-US" dirty="0"/>
              <a:t>Picking greedily the best value is a deterministic policy.</a:t>
            </a:r>
          </a:p>
          <a:p>
            <a:endParaRPr lang="de-DE" dirty="0"/>
          </a:p>
        </p:txBody>
      </p:sp>
      <p:sp>
        <p:nvSpPr>
          <p:cNvPr id="4" name="Slide Number Placeholder 3"/>
          <p:cNvSpPr>
            <a:spLocks noGrp="1"/>
          </p:cNvSpPr>
          <p:nvPr>
            <p:ph type="sldNum" sz="quarter" idx="5"/>
          </p:nvPr>
        </p:nvSpPr>
        <p:spPr/>
        <p:txBody>
          <a:bodyPr/>
          <a:lstStyle/>
          <a:p>
            <a:fld id="{C827AE31-5478-4C92-8F82-AB2106877A15}" type="slidenum">
              <a:rPr lang="de-DE" smtClean="0"/>
              <a:t>57</a:t>
            </a:fld>
            <a:endParaRPr lang="de-DE"/>
          </a:p>
        </p:txBody>
      </p:sp>
    </p:spTree>
    <p:extLst>
      <p:ext uri="{BB962C8B-B14F-4D97-AF65-F5344CB8AC3E}">
        <p14:creationId xmlns:p14="http://schemas.microsoft.com/office/powerpoint/2010/main" val="37097130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whenever state aliasing occurs a stochastic policy can do better than a deterministic policy. </a:t>
            </a:r>
            <a:endParaRPr lang="de-DE" dirty="0"/>
          </a:p>
        </p:txBody>
      </p:sp>
      <p:sp>
        <p:nvSpPr>
          <p:cNvPr id="4" name="Slide Number Placeholder 3"/>
          <p:cNvSpPr>
            <a:spLocks noGrp="1"/>
          </p:cNvSpPr>
          <p:nvPr>
            <p:ph type="sldNum" sz="quarter" idx="5"/>
          </p:nvPr>
        </p:nvSpPr>
        <p:spPr/>
        <p:txBody>
          <a:bodyPr/>
          <a:lstStyle/>
          <a:p>
            <a:fld id="{C827AE31-5478-4C92-8F82-AB2106877A15}" type="slidenum">
              <a:rPr lang="de-DE" smtClean="0"/>
              <a:t>58</a:t>
            </a:fld>
            <a:endParaRPr lang="de-DE"/>
          </a:p>
        </p:txBody>
      </p:sp>
    </p:spTree>
    <p:extLst>
      <p:ext uri="{BB962C8B-B14F-4D97-AF65-F5344CB8AC3E}">
        <p14:creationId xmlns:p14="http://schemas.microsoft.com/office/powerpoint/2010/main" val="1828976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5"/>
          </p:nvPr>
        </p:nvSpPr>
        <p:spPr/>
        <p:txBody>
          <a:bodyPr/>
          <a:lstStyle/>
          <a:p>
            <a:fld id="{C827AE31-5478-4C92-8F82-AB2106877A15}" type="slidenum">
              <a:rPr lang="de-DE" smtClean="0"/>
              <a:t>60</a:t>
            </a:fld>
            <a:endParaRPr lang="de-DE"/>
          </a:p>
        </p:txBody>
      </p:sp>
    </p:spTree>
    <p:extLst>
      <p:ext uri="{BB962C8B-B14F-4D97-AF65-F5344CB8AC3E}">
        <p14:creationId xmlns:p14="http://schemas.microsoft.com/office/powerpoint/2010/main" val="27825928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a:p>
            <a:endParaRPr lang="en-US" dirty="0"/>
          </a:p>
          <a:p>
            <a:r>
              <a:rPr lang="en-US" dirty="0"/>
              <a:t>Docker -&gt; Resource Intensive &amp; Slow -&gt; GPU Configuration may take ages!</a:t>
            </a:r>
          </a:p>
          <a:p>
            <a:r>
              <a:rPr lang="en-US" dirty="0"/>
              <a:t>Directly on Windows Desktop Client -&gt; big issues with Gym Framework</a:t>
            </a:r>
          </a:p>
          <a:p>
            <a:r>
              <a:rPr lang="en-US" dirty="0"/>
              <a:t>Azure ML -&gt; Black Box (uses Docker in the background) 3 Month tutorial fails without error message -&gt; some trial &amp; error to identify again that the docker environment causes problems. </a:t>
            </a:r>
          </a:p>
          <a:p>
            <a:endParaRPr lang="en-US" dirty="0"/>
          </a:p>
          <a:p>
            <a:r>
              <a:rPr lang="en-US" dirty="0"/>
              <a:t>Azure </a:t>
            </a:r>
            <a:r>
              <a:rPr lang="en-US" dirty="0" err="1"/>
              <a:t>Datascience</a:t>
            </a:r>
            <a:r>
              <a:rPr lang="en-US" dirty="0"/>
              <a:t> VM -&gt; simples Option for Learning Purpose (Downside -&gt; fast aging image (many libraries update frequently) – often easier to create a new </a:t>
            </a:r>
            <a:r>
              <a:rPr lang="en-US" dirty="0" err="1"/>
              <a:t>vm</a:t>
            </a:r>
            <a:r>
              <a:rPr lang="en-US" dirty="0"/>
              <a:t> after a while than patching the existing one. </a:t>
            </a:r>
          </a:p>
          <a:p>
            <a:endParaRPr lang="de-DE" dirty="0"/>
          </a:p>
          <a:p>
            <a:endParaRPr lang="de-DE" dirty="0"/>
          </a:p>
          <a:p>
            <a:endParaRPr lang="de-DE" dirty="0"/>
          </a:p>
        </p:txBody>
      </p:sp>
      <p:sp>
        <p:nvSpPr>
          <p:cNvPr id="4" name="Slide Number Placeholder 3"/>
          <p:cNvSpPr>
            <a:spLocks noGrp="1"/>
          </p:cNvSpPr>
          <p:nvPr>
            <p:ph type="sldNum" sz="quarter" idx="5"/>
          </p:nvPr>
        </p:nvSpPr>
        <p:spPr/>
        <p:txBody>
          <a:bodyPr/>
          <a:lstStyle/>
          <a:p>
            <a:fld id="{C827AE31-5478-4C92-8F82-AB2106877A15}" type="slidenum">
              <a:rPr lang="de-DE" smtClean="0"/>
              <a:t>61</a:t>
            </a:fld>
            <a:endParaRPr lang="de-DE"/>
          </a:p>
        </p:txBody>
      </p:sp>
    </p:spTree>
    <p:extLst>
      <p:ext uri="{BB962C8B-B14F-4D97-AF65-F5344CB8AC3E}">
        <p14:creationId xmlns:p14="http://schemas.microsoft.com/office/powerpoint/2010/main" val="22361590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5"/>
          </p:nvPr>
        </p:nvSpPr>
        <p:spPr/>
        <p:txBody>
          <a:bodyPr/>
          <a:lstStyle/>
          <a:p>
            <a:fld id="{C827AE31-5478-4C92-8F82-AB2106877A15}" type="slidenum">
              <a:rPr lang="de-DE" smtClean="0"/>
              <a:t>65</a:t>
            </a:fld>
            <a:endParaRPr lang="de-DE"/>
          </a:p>
        </p:txBody>
      </p:sp>
    </p:spTree>
    <p:extLst>
      <p:ext uri="{BB962C8B-B14F-4D97-AF65-F5344CB8AC3E}">
        <p14:creationId xmlns:p14="http://schemas.microsoft.com/office/powerpoint/2010/main" val="42253706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sz="2600"/>
          </a:p>
        </p:txBody>
      </p:sp>
      <p:sp>
        <p:nvSpPr>
          <p:cNvPr id="4" name="Header Placeholder 3"/>
          <p:cNvSpPr>
            <a:spLocks noGrp="1"/>
          </p:cNvSpPr>
          <p:nvPr>
            <p:ph type="hdr" sz="quarter" idx="10"/>
          </p:nvPr>
        </p:nvSpPr>
        <p:spPr/>
        <p:txBody>
          <a:bodyPr/>
          <a:lstStyle/>
          <a:p>
            <a:pPr marL="0" marR="0" lvl="0" indent="0" algn="l" defTabSz="2010147" rtl="0" eaLnBrk="1" fontAlgn="auto" latinLnBrk="0" hangingPunct="1">
              <a:lnSpc>
                <a:spcPct val="100000"/>
              </a:lnSpc>
              <a:spcBef>
                <a:spcPts val="0"/>
              </a:spcBef>
              <a:spcAft>
                <a:spcPts val="0"/>
              </a:spcAft>
              <a:buClrTx/>
              <a:buSzTx/>
              <a:buFontTx/>
              <a:buNone/>
              <a:tabLst/>
              <a:defRPr/>
            </a:pPr>
            <a:r>
              <a:rPr kumimoji="0" lang="en-US" sz="26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1231636" marR="0" lvl="0" indent="0" algn="l" defTabSz="1969970" rtl="0" eaLnBrk="0" fontAlgn="auto" latinLnBrk="0" hangingPunct="0">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2010147"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26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2010147" rtl="0" eaLnBrk="1" fontAlgn="auto" latinLnBrk="0" hangingPunct="1">
                <a:lnSpc>
                  <a:spcPct val="100000"/>
                </a:lnSpc>
                <a:spcBef>
                  <a:spcPts val="0"/>
                </a:spcBef>
                <a:spcAft>
                  <a:spcPts val="0"/>
                </a:spcAft>
                <a:buClrTx/>
                <a:buSzTx/>
                <a:buFontTx/>
                <a:buNone/>
                <a:tabLst/>
                <a:defRPr/>
              </a:pPr>
              <a:t>9/16/2021 8:31 AM</a:t>
            </a:fld>
            <a:endParaRPr kumimoji="0" lang="en-US" sz="26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201014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26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2010147" rtl="0" eaLnBrk="1" fontAlgn="auto" latinLnBrk="0" hangingPunct="1">
                <a:lnSpc>
                  <a:spcPct val="100000"/>
                </a:lnSpc>
                <a:spcBef>
                  <a:spcPts val="0"/>
                </a:spcBef>
                <a:spcAft>
                  <a:spcPts val="0"/>
                </a:spcAft>
                <a:buClrTx/>
                <a:buSzTx/>
                <a:buFontTx/>
                <a:buNone/>
                <a:tabLst/>
                <a:defRPr/>
              </a:pPr>
              <a:t>66</a:t>
            </a:fld>
            <a:endParaRPr kumimoji="0" lang="en-US" sz="26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947089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Game Trees are just trees, and nodes are game states.</a:t>
            </a:r>
          </a:p>
          <a:p>
            <a:r>
              <a:rPr lang="en-US" dirty="0"/>
              <a:t>Finding future positions that are favorable or </a:t>
            </a:r>
            <a:r>
              <a:rPr lang="en-US" dirty="0" err="1"/>
              <a:t>unfavorible</a:t>
            </a:r>
            <a:r>
              <a:rPr lang="en-US" dirty="0"/>
              <a:t> (e.g. number of chess elements on the board)</a:t>
            </a:r>
          </a:p>
          <a:p>
            <a:endParaRPr lang="en-US" dirty="0"/>
          </a:p>
          <a:p>
            <a:r>
              <a:rPr lang="en-US" dirty="0"/>
              <a:t>If the tree branches really wide, then the tree cannot be rolled out anymore, </a:t>
            </a:r>
          </a:p>
          <a:p>
            <a:endParaRPr lang="en-US" dirty="0"/>
          </a:p>
          <a:p>
            <a:r>
              <a:rPr lang="en-US" dirty="0"/>
              <a:t>That is the case of game of GO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Game of GO 10^170 states vs Chess 10^123 Sates</a:t>
            </a:r>
            <a:endParaRPr lang="de-DE" dirty="0"/>
          </a:p>
          <a:p>
            <a:endParaRPr lang="en-US" dirty="0"/>
          </a:p>
          <a:p>
            <a:endParaRPr lang="en-US" dirty="0"/>
          </a:p>
          <a:p>
            <a:endParaRPr lang="de-DE" dirty="0"/>
          </a:p>
        </p:txBody>
      </p:sp>
      <p:sp>
        <p:nvSpPr>
          <p:cNvPr id="4" name="Slide Number Placeholder 3"/>
          <p:cNvSpPr>
            <a:spLocks noGrp="1"/>
          </p:cNvSpPr>
          <p:nvPr>
            <p:ph type="sldNum" sz="quarter" idx="5"/>
          </p:nvPr>
        </p:nvSpPr>
        <p:spPr/>
        <p:txBody>
          <a:bodyPr/>
          <a:lstStyle/>
          <a:p>
            <a:fld id="{C827AE31-5478-4C92-8F82-AB2106877A15}" type="slidenum">
              <a:rPr lang="de-DE" smtClean="0"/>
              <a:t>8</a:t>
            </a:fld>
            <a:endParaRPr lang="de-DE"/>
          </a:p>
        </p:txBody>
      </p:sp>
    </p:spTree>
    <p:extLst>
      <p:ext uri="{BB962C8B-B14F-4D97-AF65-F5344CB8AC3E}">
        <p14:creationId xmlns:p14="http://schemas.microsoft.com/office/powerpoint/2010/main" val="35870382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C:\Users\lukast\Documents\mln</a:t>
            </a:r>
          </a:p>
          <a:p>
            <a:endParaRPr lang="de-DE" dirty="0"/>
          </a:p>
          <a:p>
            <a:r>
              <a:rPr lang="de-DE" dirty="0"/>
              <a:t>Show the simple cartpole_sc.ipynb</a:t>
            </a:r>
          </a:p>
          <a:p>
            <a:endParaRPr lang="de-DE" dirty="0"/>
          </a:p>
          <a:p>
            <a:r>
              <a:rPr lang="de-DE" dirty="0"/>
              <a:t>Show compute cluster and how to look at the logs &amp; output</a:t>
            </a:r>
          </a:p>
        </p:txBody>
      </p:sp>
      <p:sp>
        <p:nvSpPr>
          <p:cNvPr id="4" name="Slide Number Placeholder 3"/>
          <p:cNvSpPr>
            <a:spLocks noGrp="1"/>
          </p:cNvSpPr>
          <p:nvPr>
            <p:ph type="sldNum" sz="quarter" idx="5"/>
          </p:nvPr>
        </p:nvSpPr>
        <p:spPr/>
        <p:txBody>
          <a:bodyPr/>
          <a:lstStyle/>
          <a:p>
            <a:fld id="{C827AE31-5478-4C92-8F82-AB2106877A15}" type="slidenum">
              <a:rPr lang="de-DE" smtClean="0"/>
              <a:t>69</a:t>
            </a:fld>
            <a:endParaRPr lang="de-DE"/>
          </a:p>
        </p:txBody>
      </p:sp>
    </p:spTree>
    <p:extLst>
      <p:ext uri="{BB962C8B-B14F-4D97-AF65-F5344CB8AC3E}">
        <p14:creationId xmlns:p14="http://schemas.microsoft.com/office/powerpoint/2010/main" val="23970108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C:\Users\lukast\Documents\mln</a:t>
            </a:r>
          </a:p>
          <a:p>
            <a:endParaRPr lang="de-DE" dirty="0"/>
          </a:p>
          <a:p>
            <a:r>
              <a:rPr lang="de-DE" dirty="0"/>
              <a:t>Show the simple cartpole_sc.ipynb</a:t>
            </a:r>
          </a:p>
          <a:p>
            <a:endParaRPr lang="de-DE" dirty="0"/>
          </a:p>
          <a:p>
            <a:r>
              <a:rPr lang="de-DE" dirty="0"/>
              <a:t>Show compute cluster and how to look at the logs &amp; output</a:t>
            </a:r>
          </a:p>
        </p:txBody>
      </p:sp>
      <p:sp>
        <p:nvSpPr>
          <p:cNvPr id="4" name="Slide Number Placeholder 3"/>
          <p:cNvSpPr>
            <a:spLocks noGrp="1"/>
          </p:cNvSpPr>
          <p:nvPr>
            <p:ph type="sldNum" sz="quarter" idx="5"/>
          </p:nvPr>
        </p:nvSpPr>
        <p:spPr/>
        <p:txBody>
          <a:bodyPr/>
          <a:lstStyle/>
          <a:p>
            <a:fld id="{C827AE31-5478-4C92-8F82-AB2106877A15}" type="slidenum">
              <a:rPr lang="de-DE" smtClean="0"/>
              <a:t>70</a:t>
            </a:fld>
            <a:endParaRPr lang="de-DE"/>
          </a:p>
        </p:txBody>
      </p:sp>
    </p:spTree>
    <p:extLst>
      <p:ext uri="{BB962C8B-B14F-4D97-AF65-F5344CB8AC3E}">
        <p14:creationId xmlns:p14="http://schemas.microsoft.com/office/powerpoint/2010/main" val="23970108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https://www.youtube.com/watch?v=MPXGiowUr0o&amp;ab_channel=SkowstertheGeek</a:t>
            </a:r>
          </a:p>
          <a:p>
            <a:endParaRPr lang="de-DE" dirty="0"/>
          </a:p>
          <a:p>
            <a:r>
              <a:rPr lang="de-DE" dirty="0"/>
              <a:t>https://www.youtube.com/watch?v=62nq4Zsn8vc&amp;ab_channel=JoshVarty</a:t>
            </a:r>
          </a:p>
          <a:p>
            <a:endParaRPr lang="de-DE" dirty="0"/>
          </a:p>
        </p:txBody>
      </p:sp>
      <p:sp>
        <p:nvSpPr>
          <p:cNvPr id="4" name="Slide Number Placeholder 3"/>
          <p:cNvSpPr>
            <a:spLocks noGrp="1"/>
          </p:cNvSpPr>
          <p:nvPr>
            <p:ph type="sldNum" sz="quarter" idx="5"/>
          </p:nvPr>
        </p:nvSpPr>
        <p:spPr/>
        <p:txBody>
          <a:bodyPr/>
          <a:lstStyle/>
          <a:p>
            <a:fld id="{C827AE31-5478-4C92-8F82-AB2106877A15}" type="slidenum">
              <a:rPr lang="de-DE" smtClean="0"/>
              <a:t>77</a:t>
            </a:fld>
            <a:endParaRPr lang="de-DE"/>
          </a:p>
        </p:txBody>
      </p:sp>
    </p:spTree>
    <p:extLst>
      <p:ext uri="{BB962C8B-B14F-4D97-AF65-F5344CB8AC3E}">
        <p14:creationId xmlns:p14="http://schemas.microsoft.com/office/powerpoint/2010/main" val="19195630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Mue</a:t>
            </a:r>
            <a:r>
              <a:rPr lang="en-US" dirty="0"/>
              <a:t> Zero Trained 2 weeks, -&gt; requires just a normal desktop machine for inference. </a:t>
            </a:r>
            <a:endParaRPr lang="de-DE" dirty="0"/>
          </a:p>
        </p:txBody>
      </p:sp>
      <p:sp>
        <p:nvSpPr>
          <p:cNvPr id="4" name="Slide Number Placeholder 3"/>
          <p:cNvSpPr>
            <a:spLocks noGrp="1"/>
          </p:cNvSpPr>
          <p:nvPr>
            <p:ph type="sldNum" sz="quarter" idx="5"/>
          </p:nvPr>
        </p:nvSpPr>
        <p:spPr/>
        <p:txBody>
          <a:bodyPr/>
          <a:lstStyle/>
          <a:p>
            <a:fld id="{C827AE31-5478-4C92-8F82-AB2106877A15}" type="slidenum">
              <a:rPr lang="de-DE" smtClean="0"/>
              <a:t>78</a:t>
            </a:fld>
            <a:endParaRPr lang="de-DE"/>
          </a:p>
        </p:txBody>
      </p:sp>
    </p:spTree>
    <p:extLst>
      <p:ext uri="{BB962C8B-B14F-4D97-AF65-F5344CB8AC3E}">
        <p14:creationId xmlns:p14="http://schemas.microsoft.com/office/powerpoint/2010/main" val="9053556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man muss nur eine funktion f (gameposition, currentplayer) schreiben die jeweils alle moves in einer gameposition auswertet und dann je nach currentplayer das minimum oder das maximum der bewerteten moves zurückgibt.</a:t>
            </a:r>
          </a:p>
        </p:txBody>
      </p:sp>
      <p:sp>
        <p:nvSpPr>
          <p:cNvPr id="4" name="Slide Number Placeholder 3"/>
          <p:cNvSpPr>
            <a:spLocks noGrp="1"/>
          </p:cNvSpPr>
          <p:nvPr>
            <p:ph type="sldNum" sz="quarter" idx="5"/>
          </p:nvPr>
        </p:nvSpPr>
        <p:spPr/>
        <p:txBody>
          <a:bodyPr/>
          <a:lstStyle/>
          <a:p>
            <a:fld id="{C827AE31-5478-4C92-8F82-AB2106877A15}" type="slidenum">
              <a:rPr lang="de-DE" smtClean="0"/>
              <a:t>10</a:t>
            </a:fld>
            <a:endParaRPr lang="de-DE"/>
          </a:p>
        </p:txBody>
      </p:sp>
    </p:spTree>
    <p:extLst>
      <p:ext uri="{BB962C8B-B14F-4D97-AF65-F5344CB8AC3E}">
        <p14:creationId xmlns:p14="http://schemas.microsoft.com/office/powerpoint/2010/main" val="107525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30303"/>
                </a:solidFill>
                <a:effectLst/>
                <a:latin typeface="Roboto" panose="02000000000000000000" pitchFamily="2" charset="0"/>
              </a:rPr>
              <a:t>Unlike minimax, the MCTS can work in very open-ended environments with a high branching factor, making it much more effective in games like Go, where the sheer amount of possibilities and choices are just too great for the brute force approach. It also does not require an evaluation function to determine the value of a game state, making it much more "adaptable" to different environments. The MCTS uses 4 main functions (Select, Expand, Simulate, and Update) to create an asymmetric statistics tree which maps onto a game tree, which an AI can then use to ultimately make the "right decision</a:t>
            </a:r>
            <a:endParaRPr lang="de-DE" dirty="0"/>
          </a:p>
        </p:txBody>
      </p:sp>
      <p:sp>
        <p:nvSpPr>
          <p:cNvPr id="4" name="Slide Number Placeholder 3"/>
          <p:cNvSpPr>
            <a:spLocks noGrp="1"/>
          </p:cNvSpPr>
          <p:nvPr>
            <p:ph type="sldNum" sz="quarter" idx="5"/>
          </p:nvPr>
        </p:nvSpPr>
        <p:spPr/>
        <p:txBody>
          <a:bodyPr/>
          <a:lstStyle/>
          <a:p>
            <a:fld id="{C827AE31-5478-4C92-8F82-AB2106877A15}" type="slidenum">
              <a:rPr lang="de-DE" smtClean="0"/>
              <a:t>14</a:t>
            </a:fld>
            <a:endParaRPr lang="de-DE"/>
          </a:p>
        </p:txBody>
      </p:sp>
    </p:spTree>
    <p:extLst>
      <p:ext uri="{BB962C8B-B14F-4D97-AF65-F5344CB8AC3E}">
        <p14:creationId xmlns:p14="http://schemas.microsoft.com/office/powerpoint/2010/main" val="3499205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Exploration Only -&gt; Pure Random</a:t>
            </a:r>
          </a:p>
          <a:p>
            <a:r>
              <a:rPr lang="de-DE" dirty="0"/>
              <a:t>Exploitation Only -&gt; Test each machine once, and then use only the machine with hightest reward on that run. </a:t>
            </a:r>
          </a:p>
          <a:p>
            <a:r>
              <a:rPr lang="de-DE" dirty="0"/>
              <a:t>Epsilon Greedy (balance exploration vs exploitation, e.g Randomly Pick a machine in 10% of the cases, vs 90% picking the machine with highest mean reward so far.</a:t>
            </a:r>
          </a:p>
          <a:p>
            <a:endParaRPr lang="de-DE" dirty="0"/>
          </a:p>
        </p:txBody>
      </p:sp>
      <p:sp>
        <p:nvSpPr>
          <p:cNvPr id="4" name="Slide Number Placeholder 3"/>
          <p:cNvSpPr>
            <a:spLocks noGrp="1"/>
          </p:cNvSpPr>
          <p:nvPr>
            <p:ph type="sldNum" sz="quarter" idx="5"/>
          </p:nvPr>
        </p:nvSpPr>
        <p:spPr/>
        <p:txBody>
          <a:bodyPr/>
          <a:lstStyle/>
          <a:p>
            <a:fld id="{C827AE31-5478-4C92-8F82-AB2106877A15}" type="slidenum">
              <a:rPr lang="de-DE" smtClean="0"/>
              <a:t>33</a:t>
            </a:fld>
            <a:endParaRPr lang="de-DE"/>
          </a:p>
        </p:txBody>
      </p:sp>
    </p:spTree>
    <p:extLst>
      <p:ext uri="{BB962C8B-B14F-4D97-AF65-F5344CB8AC3E}">
        <p14:creationId xmlns:p14="http://schemas.microsoft.com/office/powerpoint/2010/main" val="34018041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you are uncertain about your estimate of the value of a move. </a:t>
            </a:r>
          </a:p>
          <a:p>
            <a:endParaRPr lang="en-US" dirty="0"/>
          </a:p>
          <a:p>
            <a:endParaRPr lang="en-US" dirty="0"/>
          </a:p>
          <a:p>
            <a:r>
              <a:rPr lang="en-US" dirty="0"/>
              <a:t>At each timepoint t&gt; you pick the restaurant r such that… </a:t>
            </a:r>
          </a:p>
          <a:p>
            <a:endParaRPr lang="en-US" dirty="0"/>
          </a:p>
          <a:p>
            <a:r>
              <a:rPr lang="en-US" dirty="0"/>
              <a:t>Benefit of the doubt, lets try a move again when not tried often. </a:t>
            </a:r>
            <a:endParaRPr lang="de-DE" dirty="0"/>
          </a:p>
        </p:txBody>
      </p:sp>
      <p:sp>
        <p:nvSpPr>
          <p:cNvPr id="4" name="Slide Number Placeholder 3"/>
          <p:cNvSpPr>
            <a:spLocks noGrp="1"/>
          </p:cNvSpPr>
          <p:nvPr>
            <p:ph type="sldNum" sz="quarter" idx="5"/>
          </p:nvPr>
        </p:nvSpPr>
        <p:spPr/>
        <p:txBody>
          <a:bodyPr/>
          <a:lstStyle/>
          <a:p>
            <a:fld id="{C827AE31-5478-4C92-8F82-AB2106877A15}" type="slidenum">
              <a:rPr lang="de-DE" smtClean="0"/>
              <a:t>34</a:t>
            </a:fld>
            <a:endParaRPr lang="de-DE"/>
          </a:p>
        </p:txBody>
      </p:sp>
    </p:spTree>
    <p:extLst>
      <p:ext uri="{BB962C8B-B14F-4D97-AF65-F5344CB8AC3E}">
        <p14:creationId xmlns:p14="http://schemas.microsoft.com/office/powerpoint/2010/main" val="4820629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[08:44, 20.12.2019] Lukas Steindl: habs jetzt auf einem neuen rechner installiert und mal wieder a zeitl braucht bis es überhaupt lauft... zur Doku: man braucht unbedingt das JDK hier: und die JAVA_HOME variable muss auf das installationsverzeichnis dann zeigen exklusive \bin am ende[08:45, 20.12.2019] Lukas Steindl: bzgl. des problems dass er den agent nciht laden kann... ich hab die agent config ganz rauswerfen müssen um es überhaupt starten zu können... d.h im config file muss es zu beginn so aussehen:[08:45, 20.12.2019] Lukas Steindl: &lt;config&gt;   &lt;agents/&gt;   &lt;computation-time&gt;5&lt;/computation-time&gt;   &lt;stones-per-slot&gt;4&lt;/stones-per-slot&gt;   &lt;slots-per-player&gt;4&lt;/slots-per-player&gt;&lt;/config&gt;</a:t>
            </a:r>
          </a:p>
        </p:txBody>
      </p:sp>
      <p:sp>
        <p:nvSpPr>
          <p:cNvPr id="4" name="Slide Number Placeholder 3"/>
          <p:cNvSpPr>
            <a:spLocks noGrp="1"/>
          </p:cNvSpPr>
          <p:nvPr>
            <p:ph type="sldNum" sz="quarter" idx="5"/>
          </p:nvPr>
        </p:nvSpPr>
        <p:spPr/>
        <p:txBody>
          <a:bodyPr/>
          <a:lstStyle/>
          <a:p>
            <a:fld id="{C827AE31-5478-4C92-8F82-AB2106877A15}" type="slidenum">
              <a:rPr lang="de-DE" smtClean="0"/>
              <a:t>36</a:t>
            </a:fld>
            <a:endParaRPr lang="de-DE"/>
          </a:p>
        </p:txBody>
      </p:sp>
    </p:spTree>
    <p:extLst>
      <p:ext uri="{BB962C8B-B14F-4D97-AF65-F5344CB8AC3E}">
        <p14:creationId xmlns:p14="http://schemas.microsoft.com/office/powerpoint/2010/main" val="21927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Make sure </a:t>
            </a:r>
            <a:r>
              <a:rPr lang="en-US" dirty="0" err="1"/>
              <a:t>classpath</a:t>
            </a:r>
            <a:r>
              <a:rPr lang="en-US" dirty="0"/>
              <a:t> is set so that windows finds java.exe </a:t>
            </a:r>
          </a:p>
          <a:p>
            <a:endParaRPr lang="en-US" dirty="0"/>
          </a:p>
        </p:txBody>
      </p:sp>
      <p:sp>
        <p:nvSpPr>
          <p:cNvPr id="4" name="Slide Number Placeholder 3"/>
          <p:cNvSpPr>
            <a:spLocks noGrp="1"/>
          </p:cNvSpPr>
          <p:nvPr>
            <p:ph type="sldNum" sz="quarter" idx="5"/>
          </p:nvPr>
        </p:nvSpPr>
        <p:spPr/>
        <p:txBody>
          <a:bodyPr/>
          <a:lstStyle/>
          <a:p>
            <a:fld id="{C827AE31-5478-4C92-8F82-AB2106877A15}" type="slidenum">
              <a:rPr lang="de-DE" smtClean="0"/>
              <a:t>37</a:t>
            </a:fld>
            <a:endParaRPr lang="de-DE"/>
          </a:p>
        </p:txBody>
      </p:sp>
    </p:spTree>
    <p:extLst>
      <p:ext uri="{BB962C8B-B14F-4D97-AF65-F5344CB8AC3E}">
        <p14:creationId xmlns:p14="http://schemas.microsoft.com/office/powerpoint/2010/main" val="41098770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https://www.davidsilver.uk/teaching/</a:t>
            </a:r>
          </a:p>
        </p:txBody>
      </p:sp>
      <p:sp>
        <p:nvSpPr>
          <p:cNvPr id="4" name="Slide Number Placeholder 3"/>
          <p:cNvSpPr>
            <a:spLocks noGrp="1"/>
          </p:cNvSpPr>
          <p:nvPr>
            <p:ph type="sldNum" sz="quarter" idx="5"/>
          </p:nvPr>
        </p:nvSpPr>
        <p:spPr/>
        <p:txBody>
          <a:bodyPr/>
          <a:lstStyle/>
          <a:p>
            <a:fld id="{C827AE31-5478-4C92-8F82-AB2106877A15}" type="slidenum">
              <a:rPr lang="de-DE" smtClean="0"/>
              <a:t>42</a:t>
            </a:fld>
            <a:endParaRPr lang="de-DE"/>
          </a:p>
        </p:txBody>
      </p:sp>
    </p:spTree>
    <p:extLst>
      <p:ext uri="{BB962C8B-B14F-4D97-AF65-F5344CB8AC3E}">
        <p14:creationId xmlns:p14="http://schemas.microsoft.com/office/powerpoint/2010/main" val="36655160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32C5A8-760B-44E7-A7CA-FC17FBE7BFC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de-DE"/>
          </a:p>
        </p:txBody>
      </p:sp>
      <p:sp>
        <p:nvSpPr>
          <p:cNvPr id="3" name="Subtitle 2">
            <a:extLst>
              <a:ext uri="{FF2B5EF4-FFF2-40B4-BE49-F238E27FC236}">
                <a16:creationId xmlns:a16="http://schemas.microsoft.com/office/drawing/2014/main" id="{F4862808-A655-4639-A1CF-782F107A29B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de-DE"/>
          </a:p>
        </p:txBody>
      </p:sp>
      <p:sp>
        <p:nvSpPr>
          <p:cNvPr id="4" name="Date Placeholder 3">
            <a:extLst>
              <a:ext uri="{FF2B5EF4-FFF2-40B4-BE49-F238E27FC236}">
                <a16:creationId xmlns:a16="http://schemas.microsoft.com/office/drawing/2014/main" id="{19C12803-ED44-4930-B399-5E88E86A2D3A}"/>
              </a:ext>
            </a:extLst>
          </p:cNvPr>
          <p:cNvSpPr>
            <a:spLocks noGrp="1"/>
          </p:cNvSpPr>
          <p:nvPr>
            <p:ph type="dt" sz="half" idx="10"/>
          </p:nvPr>
        </p:nvSpPr>
        <p:spPr/>
        <p:txBody>
          <a:bodyPr/>
          <a:lstStyle/>
          <a:p>
            <a:fld id="{4484ADAB-F778-4AB1-BAD0-B70781EEFC34}" type="datetimeFigureOut">
              <a:rPr lang="de-DE" smtClean="0"/>
              <a:t>16.09.2021</a:t>
            </a:fld>
            <a:endParaRPr lang="de-DE"/>
          </a:p>
        </p:txBody>
      </p:sp>
      <p:sp>
        <p:nvSpPr>
          <p:cNvPr id="5" name="Footer Placeholder 4">
            <a:extLst>
              <a:ext uri="{FF2B5EF4-FFF2-40B4-BE49-F238E27FC236}">
                <a16:creationId xmlns:a16="http://schemas.microsoft.com/office/drawing/2014/main" id="{A2158081-F499-49E1-AD37-040387D48D88}"/>
              </a:ext>
            </a:extLst>
          </p:cNvPr>
          <p:cNvSpPr>
            <a:spLocks noGrp="1"/>
          </p:cNvSpPr>
          <p:nvPr>
            <p:ph type="ftr" sz="quarter" idx="11"/>
          </p:nvPr>
        </p:nvSpPr>
        <p:spPr/>
        <p:txBody>
          <a:bodyPr/>
          <a:lstStyle/>
          <a:p>
            <a:endParaRPr lang="de-DE"/>
          </a:p>
        </p:txBody>
      </p:sp>
      <p:sp>
        <p:nvSpPr>
          <p:cNvPr id="6" name="Slide Number Placeholder 5">
            <a:extLst>
              <a:ext uri="{FF2B5EF4-FFF2-40B4-BE49-F238E27FC236}">
                <a16:creationId xmlns:a16="http://schemas.microsoft.com/office/drawing/2014/main" id="{DBEF4339-E3AE-4C2E-ABB2-572DED03BB57}"/>
              </a:ext>
            </a:extLst>
          </p:cNvPr>
          <p:cNvSpPr>
            <a:spLocks noGrp="1"/>
          </p:cNvSpPr>
          <p:nvPr>
            <p:ph type="sldNum" sz="quarter" idx="12"/>
          </p:nvPr>
        </p:nvSpPr>
        <p:spPr/>
        <p:txBody>
          <a:bodyPr/>
          <a:lstStyle/>
          <a:p>
            <a:fld id="{6EB45A45-8C24-470E-97B3-D642595FDA7F}" type="slidenum">
              <a:rPr lang="de-DE" smtClean="0"/>
              <a:t>‹#›</a:t>
            </a:fld>
            <a:endParaRPr lang="de-DE"/>
          </a:p>
        </p:txBody>
      </p:sp>
    </p:spTree>
    <p:extLst>
      <p:ext uri="{BB962C8B-B14F-4D97-AF65-F5344CB8AC3E}">
        <p14:creationId xmlns:p14="http://schemas.microsoft.com/office/powerpoint/2010/main" val="29342671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D8D6F6-3702-4D46-8566-12A72DC5047C}"/>
              </a:ext>
            </a:extLst>
          </p:cNvPr>
          <p:cNvSpPr>
            <a:spLocks noGrp="1"/>
          </p:cNvSpPr>
          <p:nvPr>
            <p:ph type="title"/>
          </p:nvPr>
        </p:nvSpPr>
        <p:spPr/>
        <p:txBody>
          <a:bodyPr/>
          <a:lstStyle/>
          <a:p>
            <a:r>
              <a:rPr lang="en-US"/>
              <a:t>Click to edit Master title style</a:t>
            </a:r>
            <a:endParaRPr lang="de-DE"/>
          </a:p>
        </p:txBody>
      </p:sp>
      <p:sp>
        <p:nvSpPr>
          <p:cNvPr id="3" name="Vertical Text Placeholder 2">
            <a:extLst>
              <a:ext uri="{FF2B5EF4-FFF2-40B4-BE49-F238E27FC236}">
                <a16:creationId xmlns:a16="http://schemas.microsoft.com/office/drawing/2014/main" id="{4BEE4744-37C6-4EB6-A30E-4AAADAF29EA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a:extLst>
              <a:ext uri="{FF2B5EF4-FFF2-40B4-BE49-F238E27FC236}">
                <a16:creationId xmlns:a16="http://schemas.microsoft.com/office/drawing/2014/main" id="{A6339DF2-9DD8-4507-B804-B330E5785036}"/>
              </a:ext>
            </a:extLst>
          </p:cNvPr>
          <p:cNvSpPr>
            <a:spLocks noGrp="1"/>
          </p:cNvSpPr>
          <p:nvPr>
            <p:ph type="dt" sz="half" idx="10"/>
          </p:nvPr>
        </p:nvSpPr>
        <p:spPr/>
        <p:txBody>
          <a:bodyPr/>
          <a:lstStyle/>
          <a:p>
            <a:fld id="{4484ADAB-F778-4AB1-BAD0-B70781EEFC34}" type="datetimeFigureOut">
              <a:rPr lang="de-DE" smtClean="0"/>
              <a:t>16.09.2021</a:t>
            </a:fld>
            <a:endParaRPr lang="de-DE"/>
          </a:p>
        </p:txBody>
      </p:sp>
      <p:sp>
        <p:nvSpPr>
          <p:cNvPr id="5" name="Footer Placeholder 4">
            <a:extLst>
              <a:ext uri="{FF2B5EF4-FFF2-40B4-BE49-F238E27FC236}">
                <a16:creationId xmlns:a16="http://schemas.microsoft.com/office/drawing/2014/main" id="{82DD7CD3-DE75-4A09-B77F-7D8EFF701F7F}"/>
              </a:ext>
            </a:extLst>
          </p:cNvPr>
          <p:cNvSpPr>
            <a:spLocks noGrp="1"/>
          </p:cNvSpPr>
          <p:nvPr>
            <p:ph type="ftr" sz="quarter" idx="11"/>
          </p:nvPr>
        </p:nvSpPr>
        <p:spPr/>
        <p:txBody>
          <a:bodyPr/>
          <a:lstStyle/>
          <a:p>
            <a:endParaRPr lang="de-DE"/>
          </a:p>
        </p:txBody>
      </p:sp>
      <p:sp>
        <p:nvSpPr>
          <p:cNvPr id="6" name="Slide Number Placeholder 5">
            <a:extLst>
              <a:ext uri="{FF2B5EF4-FFF2-40B4-BE49-F238E27FC236}">
                <a16:creationId xmlns:a16="http://schemas.microsoft.com/office/drawing/2014/main" id="{9665B8F3-D6D8-49EB-A585-958CC47977C8}"/>
              </a:ext>
            </a:extLst>
          </p:cNvPr>
          <p:cNvSpPr>
            <a:spLocks noGrp="1"/>
          </p:cNvSpPr>
          <p:nvPr>
            <p:ph type="sldNum" sz="quarter" idx="12"/>
          </p:nvPr>
        </p:nvSpPr>
        <p:spPr/>
        <p:txBody>
          <a:bodyPr/>
          <a:lstStyle/>
          <a:p>
            <a:fld id="{6EB45A45-8C24-470E-97B3-D642595FDA7F}" type="slidenum">
              <a:rPr lang="de-DE" smtClean="0"/>
              <a:t>‹#›</a:t>
            </a:fld>
            <a:endParaRPr lang="de-DE"/>
          </a:p>
        </p:txBody>
      </p:sp>
    </p:spTree>
    <p:extLst>
      <p:ext uri="{BB962C8B-B14F-4D97-AF65-F5344CB8AC3E}">
        <p14:creationId xmlns:p14="http://schemas.microsoft.com/office/powerpoint/2010/main" val="31730532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628053B-B028-4F6A-B6B9-06C9EF45DD3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de-DE"/>
          </a:p>
        </p:txBody>
      </p:sp>
      <p:sp>
        <p:nvSpPr>
          <p:cNvPr id="3" name="Vertical Text Placeholder 2">
            <a:extLst>
              <a:ext uri="{FF2B5EF4-FFF2-40B4-BE49-F238E27FC236}">
                <a16:creationId xmlns:a16="http://schemas.microsoft.com/office/drawing/2014/main" id="{436B43BE-D871-42C9-9D80-725DD99B891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a:extLst>
              <a:ext uri="{FF2B5EF4-FFF2-40B4-BE49-F238E27FC236}">
                <a16:creationId xmlns:a16="http://schemas.microsoft.com/office/drawing/2014/main" id="{1D02AC36-DCC6-477A-A1D8-63EE6A2BE0AD}"/>
              </a:ext>
            </a:extLst>
          </p:cNvPr>
          <p:cNvSpPr>
            <a:spLocks noGrp="1"/>
          </p:cNvSpPr>
          <p:nvPr>
            <p:ph type="dt" sz="half" idx="10"/>
          </p:nvPr>
        </p:nvSpPr>
        <p:spPr/>
        <p:txBody>
          <a:bodyPr/>
          <a:lstStyle/>
          <a:p>
            <a:fld id="{4484ADAB-F778-4AB1-BAD0-B70781EEFC34}" type="datetimeFigureOut">
              <a:rPr lang="de-DE" smtClean="0"/>
              <a:t>16.09.2021</a:t>
            </a:fld>
            <a:endParaRPr lang="de-DE"/>
          </a:p>
        </p:txBody>
      </p:sp>
      <p:sp>
        <p:nvSpPr>
          <p:cNvPr id="5" name="Footer Placeholder 4">
            <a:extLst>
              <a:ext uri="{FF2B5EF4-FFF2-40B4-BE49-F238E27FC236}">
                <a16:creationId xmlns:a16="http://schemas.microsoft.com/office/drawing/2014/main" id="{D8AB9FEF-C166-4B90-BA3E-DA6C31F93E89}"/>
              </a:ext>
            </a:extLst>
          </p:cNvPr>
          <p:cNvSpPr>
            <a:spLocks noGrp="1"/>
          </p:cNvSpPr>
          <p:nvPr>
            <p:ph type="ftr" sz="quarter" idx="11"/>
          </p:nvPr>
        </p:nvSpPr>
        <p:spPr/>
        <p:txBody>
          <a:bodyPr/>
          <a:lstStyle/>
          <a:p>
            <a:endParaRPr lang="de-DE"/>
          </a:p>
        </p:txBody>
      </p:sp>
      <p:sp>
        <p:nvSpPr>
          <p:cNvPr id="6" name="Slide Number Placeholder 5">
            <a:extLst>
              <a:ext uri="{FF2B5EF4-FFF2-40B4-BE49-F238E27FC236}">
                <a16:creationId xmlns:a16="http://schemas.microsoft.com/office/drawing/2014/main" id="{487ECD89-5CE5-490D-AB80-BE0D4CC9B58C}"/>
              </a:ext>
            </a:extLst>
          </p:cNvPr>
          <p:cNvSpPr>
            <a:spLocks noGrp="1"/>
          </p:cNvSpPr>
          <p:nvPr>
            <p:ph type="sldNum" sz="quarter" idx="12"/>
          </p:nvPr>
        </p:nvSpPr>
        <p:spPr/>
        <p:txBody>
          <a:bodyPr/>
          <a:lstStyle/>
          <a:p>
            <a:fld id="{6EB45A45-8C24-470E-97B3-D642595FDA7F}" type="slidenum">
              <a:rPr lang="de-DE" smtClean="0"/>
              <a:t>‹#›</a:t>
            </a:fld>
            <a:endParaRPr lang="de-DE"/>
          </a:p>
        </p:txBody>
      </p:sp>
    </p:spTree>
    <p:extLst>
      <p:ext uri="{BB962C8B-B14F-4D97-AF65-F5344CB8AC3E}">
        <p14:creationId xmlns:p14="http://schemas.microsoft.com/office/powerpoint/2010/main" val="281901394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dirty="0"/>
              <a:t>Edit Master text styles</a:t>
            </a:r>
          </a:p>
        </p:txBody>
      </p:sp>
    </p:spTree>
    <p:extLst>
      <p:ext uri="{BB962C8B-B14F-4D97-AF65-F5344CB8AC3E}">
        <p14:creationId xmlns:p14="http://schemas.microsoft.com/office/powerpoint/2010/main" val="26196403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95B179-439C-46D5-BB3B-D2E3F65314AA}"/>
              </a:ext>
            </a:extLst>
          </p:cNvPr>
          <p:cNvSpPr>
            <a:spLocks noGrp="1"/>
          </p:cNvSpPr>
          <p:nvPr>
            <p:ph type="title"/>
          </p:nvPr>
        </p:nvSpPr>
        <p:spPr/>
        <p:txBody>
          <a:bodyPr/>
          <a:lstStyle/>
          <a:p>
            <a:r>
              <a:rPr lang="en-US"/>
              <a:t>Click to edit Master title style</a:t>
            </a:r>
            <a:endParaRPr lang="de-DE"/>
          </a:p>
        </p:txBody>
      </p:sp>
      <p:sp>
        <p:nvSpPr>
          <p:cNvPr id="3" name="Content Placeholder 2">
            <a:extLst>
              <a:ext uri="{FF2B5EF4-FFF2-40B4-BE49-F238E27FC236}">
                <a16:creationId xmlns:a16="http://schemas.microsoft.com/office/drawing/2014/main" id="{6DA3B0A0-4FF8-4AF6-9DF5-668D0D6D13A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a:extLst>
              <a:ext uri="{FF2B5EF4-FFF2-40B4-BE49-F238E27FC236}">
                <a16:creationId xmlns:a16="http://schemas.microsoft.com/office/drawing/2014/main" id="{CBF4FD02-1FC8-4696-A9FF-8CEDABE89B3F}"/>
              </a:ext>
            </a:extLst>
          </p:cNvPr>
          <p:cNvSpPr>
            <a:spLocks noGrp="1"/>
          </p:cNvSpPr>
          <p:nvPr>
            <p:ph type="dt" sz="half" idx="10"/>
          </p:nvPr>
        </p:nvSpPr>
        <p:spPr/>
        <p:txBody>
          <a:bodyPr/>
          <a:lstStyle/>
          <a:p>
            <a:fld id="{4484ADAB-F778-4AB1-BAD0-B70781EEFC34}" type="datetimeFigureOut">
              <a:rPr lang="de-DE" smtClean="0"/>
              <a:t>16.09.2021</a:t>
            </a:fld>
            <a:endParaRPr lang="de-DE"/>
          </a:p>
        </p:txBody>
      </p:sp>
      <p:sp>
        <p:nvSpPr>
          <p:cNvPr id="5" name="Footer Placeholder 4">
            <a:extLst>
              <a:ext uri="{FF2B5EF4-FFF2-40B4-BE49-F238E27FC236}">
                <a16:creationId xmlns:a16="http://schemas.microsoft.com/office/drawing/2014/main" id="{24F3A6F6-88E5-45C5-8F79-3550807ECCAC}"/>
              </a:ext>
            </a:extLst>
          </p:cNvPr>
          <p:cNvSpPr>
            <a:spLocks noGrp="1"/>
          </p:cNvSpPr>
          <p:nvPr>
            <p:ph type="ftr" sz="quarter" idx="11"/>
          </p:nvPr>
        </p:nvSpPr>
        <p:spPr/>
        <p:txBody>
          <a:bodyPr/>
          <a:lstStyle/>
          <a:p>
            <a:endParaRPr lang="de-DE"/>
          </a:p>
        </p:txBody>
      </p:sp>
      <p:sp>
        <p:nvSpPr>
          <p:cNvPr id="6" name="Slide Number Placeholder 5">
            <a:extLst>
              <a:ext uri="{FF2B5EF4-FFF2-40B4-BE49-F238E27FC236}">
                <a16:creationId xmlns:a16="http://schemas.microsoft.com/office/drawing/2014/main" id="{DB1E785B-D317-42E8-AB61-5ACE5AE9D661}"/>
              </a:ext>
            </a:extLst>
          </p:cNvPr>
          <p:cNvSpPr>
            <a:spLocks noGrp="1"/>
          </p:cNvSpPr>
          <p:nvPr>
            <p:ph type="sldNum" sz="quarter" idx="12"/>
          </p:nvPr>
        </p:nvSpPr>
        <p:spPr/>
        <p:txBody>
          <a:bodyPr/>
          <a:lstStyle/>
          <a:p>
            <a:fld id="{6EB45A45-8C24-470E-97B3-D642595FDA7F}" type="slidenum">
              <a:rPr lang="de-DE" smtClean="0"/>
              <a:t>‹#›</a:t>
            </a:fld>
            <a:endParaRPr lang="de-DE"/>
          </a:p>
        </p:txBody>
      </p:sp>
    </p:spTree>
    <p:extLst>
      <p:ext uri="{BB962C8B-B14F-4D97-AF65-F5344CB8AC3E}">
        <p14:creationId xmlns:p14="http://schemas.microsoft.com/office/powerpoint/2010/main" val="5601078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1947CB-7200-4E36-8F02-CDB5A8B524B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de-DE"/>
          </a:p>
        </p:txBody>
      </p:sp>
      <p:sp>
        <p:nvSpPr>
          <p:cNvPr id="3" name="Text Placeholder 2">
            <a:extLst>
              <a:ext uri="{FF2B5EF4-FFF2-40B4-BE49-F238E27FC236}">
                <a16:creationId xmlns:a16="http://schemas.microsoft.com/office/drawing/2014/main" id="{E76767A7-6ED8-4739-995A-6049EB1C1B4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F540ECE-3352-4114-A9E5-AB73B515A55F}"/>
              </a:ext>
            </a:extLst>
          </p:cNvPr>
          <p:cNvSpPr>
            <a:spLocks noGrp="1"/>
          </p:cNvSpPr>
          <p:nvPr>
            <p:ph type="dt" sz="half" idx="10"/>
          </p:nvPr>
        </p:nvSpPr>
        <p:spPr/>
        <p:txBody>
          <a:bodyPr/>
          <a:lstStyle/>
          <a:p>
            <a:fld id="{4484ADAB-F778-4AB1-BAD0-B70781EEFC34}" type="datetimeFigureOut">
              <a:rPr lang="de-DE" smtClean="0"/>
              <a:t>16.09.2021</a:t>
            </a:fld>
            <a:endParaRPr lang="de-DE"/>
          </a:p>
        </p:txBody>
      </p:sp>
      <p:sp>
        <p:nvSpPr>
          <p:cNvPr id="5" name="Footer Placeholder 4">
            <a:extLst>
              <a:ext uri="{FF2B5EF4-FFF2-40B4-BE49-F238E27FC236}">
                <a16:creationId xmlns:a16="http://schemas.microsoft.com/office/drawing/2014/main" id="{9DC1A7EE-9F0F-45FA-AE12-A3E01933A366}"/>
              </a:ext>
            </a:extLst>
          </p:cNvPr>
          <p:cNvSpPr>
            <a:spLocks noGrp="1"/>
          </p:cNvSpPr>
          <p:nvPr>
            <p:ph type="ftr" sz="quarter" idx="11"/>
          </p:nvPr>
        </p:nvSpPr>
        <p:spPr/>
        <p:txBody>
          <a:bodyPr/>
          <a:lstStyle/>
          <a:p>
            <a:endParaRPr lang="de-DE"/>
          </a:p>
        </p:txBody>
      </p:sp>
      <p:sp>
        <p:nvSpPr>
          <p:cNvPr id="6" name="Slide Number Placeholder 5">
            <a:extLst>
              <a:ext uri="{FF2B5EF4-FFF2-40B4-BE49-F238E27FC236}">
                <a16:creationId xmlns:a16="http://schemas.microsoft.com/office/drawing/2014/main" id="{900F9381-A591-4FB5-8C72-7AA57E0BFCA9}"/>
              </a:ext>
            </a:extLst>
          </p:cNvPr>
          <p:cNvSpPr>
            <a:spLocks noGrp="1"/>
          </p:cNvSpPr>
          <p:nvPr>
            <p:ph type="sldNum" sz="quarter" idx="12"/>
          </p:nvPr>
        </p:nvSpPr>
        <p:spPr/>
        <p:txBody>
          <a:bodyPr/>
          <a:lstStyle/>
          <a:p>
            <a:fld id="{6EB45A45-8C24-470E-97B3-D642595FDA7F}" type="slidenum">
              <a:rPr lang="de-DE" smtClean="0"/>
              <a:t>‹#›</a:t>
            </a:fld>
            <a:endParaRPr lang="de-DE"/>
          </a:p>
        </p:txBody>
      </p:sp>
    </p:spTree>
    <p:extLst>
      <p:ext uri="{BB962C8B-B14F-4D97-AF65-F5344CB8AC3E}">
        <p14:creationId xmlns:p14="http://schemas.microsoft.com/office/powerpoint/2010/main" val="34974029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9132C-CB16-4BA5-AA20-725480F7487E}"/>
              </a:ext>
            </a:extLst>
          </p:cNvPr>
          <p:cNvSpPr>
            <a:spLocks noGrp="1"/>
          </p:cNvSpPr>
          <p:nvPr>
            <p:ph type="title"/>
          </p:nvPr>
        </p:nvSpPr>
        <p:spPr/>
        <p:txBody>
          <a:bodyPr/>
          <a:lstStyle/>
          <a:p>
            <a:r>
              <a:rPr lang="en-US"/>
              <a:t>Click to edit Master title style</a:t>
            </a:r>
            <a:endParaRPr lang="de-DE"/>
          </a:p>
        </p:txBody>
      </p:sp>
      <p:sp>
        <p:nvSpPr>
          <p:cNvPr id="3" name="Content Placeholder 2">
            <a:extLst>
              <a:ext uri="{FF2B5EF4-FFF2-40B4-BE49-F238E27FC236}">
                <a16:creationId xmlns:a16="http://schemas.microsoft.com/office/drawing/2014/main" id="{F5AF4E1E-451A-463A-86D6-8E1D9E727CC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Content Placeholder 3">
            <a:extLst>
              <a:ext uri="{FF2B5EF4-FFF2-40B4-BE49-F238E27FC236}">
                <a16:creationId xmlns:a16="http://schemas.microsoft.com/office/drawing/2014/main" id="{126D292D-C125-4957-81BE-63D98324F02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5" name="Date Placeholder 4">
            <a:extLst>
              <a:ext uri="{FF2B5EF4-FFF2-40B4-BE49-F238E27FC236}">
                <a16:creationId xmlns:a16="http://schemas.microsoft.com/office/drawing/2014/main" id="{F127E189-46F9-437A-9C7A-D6638B91437E}"/>
              </a:ext>
            </a:extLst>
          </p:cNvPr>
          <p:cNvSpPr>
            <a:spLocks noGrp="1"/>
          </p:cNvSpPr>
          <p:nvPr>
            <p:ph type="dt" sz="half" idx="10"/>
          </p:nvPr>
        </p:nvSpPr>
        <p:spPr/>
        <p:txBody>
          <a:bodyPr/>
          <a:lstStyle/>
          <a:p>
            <a:fld id="{4484ADAB-F778-4AB1-BAD0-B70781EEFC34}" type="datetimeFigureOut">
              <a:rPr lang="de-DE" smtClean="0"/>
              <a:t>16.09.2021</a:t>
            </a:fld>
            <a:endParaRPr lang="de-DE"/>
          </a:p>
        </p:txBody>
      </p:sp>
      <p:sp>
        <p:nvSpPr>
          <p:cNvPr id="6" name="Footer Placeholder 5">
            <a:extLst>
              <a:ext uri="{FF2B5EF4-FFF2-40B4-BE49-F238E27FC236}">
                <a16:creationId xmlns:a16="http://schemas.microsoft.com/office/drawing/2014/main" id="{1CF4852E-62AD-42DD-A5D6-A53FB0024149}"/>
              </a:ext>
            </a:extLst>
          </p:cNvPr>
          <p:cNvSpPr>
            <a:spLocks noGrp="1"/>
          </p:cNvSpPr>
          <p:nvPr>
            <p:ph type="ftr" sz="quarter" idx="11"/>
          </p:nvPr>
        </p:nvSpPr>
        <p:spPr/>
        <p:txBody>
          <a:bodyPr/>
          <a:lstStyle/>
          <a:p>
            <a:endParaRPr lang="de-DE"/>
          </a:p>
        </p:txBody>
      </p:sp>
      <p:sp>
        <p:nvSpPr>
          <p:cNvPr id="7" name="Slide Number Placeholder 6">
            <a:extLst>
              <a:ext uri="{FF2B5EF4-FFF2-40B4-BE49-F238E27FC236}">
                <a16:creationId xmlns:a16="http://schemas.microsoft.com/office/drawing/2014/main" id="{9BA7EECF-B93D-4255-AE9A-6301DEB367B6}"/>
              </a:ext>
            </a:extLst>
          </p:cNvPr>
          <p:cNvSpPr>
            <a:spLocks noGrp="1"/>
          </p:cNvSpPr>
          <p:nvPr>
            <p:ph type="sldNum" sz="quarter" idx="12"/>
          </p:nvPr>
        </p:nvSpPr>
        <p:spPr/>
        <p:txBody>
          <a:bodyPr/>
          <a:lstStyle/>
          <a:p>
            <a:fld id="{6EB45A45-8C24-470E-97B3-D642595FDA7F}" type="slidenum">
              <a:rPr lang="de-DE" smtClean="0"/>
              <a:t>‹#›</a:t>
            </a:fld>
            <a:endParaRPr lang="de-DE"/>
          </a:p>
        </p:txBody>
      </p:sp>
    </p:spTree>
    <p:extLst>
      <p:ext uri="{BB962C8B-B14F-4D97-AF65-F5344CB8AC3E}">
        <p14:creationId xmlns:p14="http://schemas.microsoft.com/office/powerpoint/2010/main" val="41747452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389353-A70F-45FC-9D4A-64AACECC33BE}"/>
              </a:ext>
            </a:extLst>
          </p:cNvPr>
          <p:cNvSpPr>
            <a:spLocks noGrp="1"/>
          </p:cNvSpPr>
          <p:nvPr>
            <p:ph type="title"/>
          </p:nvPr>
        </p:nvSpPr>
        <p:spPr>
          <a:xfrm>
            <a:off x="839788" y="365125"/>
            <a:ext cx="10515600" cy="1325563"/>
          </a:xfrm>
        </p:spPr>
        <p:txBody>
          <a:bodyPr/>
          <a:lstStyle/>
          <a:p>
            <a:r>
              <a:rPr lang="en-US"/>
              <a:t>Click to edit Master title style</a:t>
            </a:r>
            <a:endParaRPr lang="de-DE"/>
          </a:p>
        </p:txBody>
      </p:sp>
      <p:sp>
        <p:nvSpPr>
          <p:cNvPr id="3" name="Text Placeholder 2">
            <a:extLst>
              <a:ext uri="{FF2B5EF4-FFF2-40B4-BE49-F238E27FC236}">
                <a16:creationId xmlns:a16="http://schemas.microsoft.com/office/drawing/2014/main" id="{1927FA0F-FB2D-4845-ABC8-42E3F33671D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CB7A15E-10C7-41FE-B12E-1B5EED96152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5" name="Text Placeholder 4">
            <a:extLst>
              <a:ext uri="{FF2B5EF4-FFF2-40B4-BE49-F238E27FC236}">
                <a16:creationId xmlns:a16="http://schemas.microsoft.com/office/drawing/2014/main" id="{AD2350EC-A6FB-4E56-A48E-63959551942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E69037C-BDD6-4B5E-8765-67959D9E7BB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7" name="Date Placeholder 6">
            <a:extLst>
              <a:ext uri="{FF2B5EF4-FFF2-40B4-BE49-F238E27FC236}">
                <a16:creationId xmlns:a16="http://schemas.microsoft.com/office/drawing/2014/main" id="{797AA6B7-FEA0-44BE-9155-98140518DBF8}"/>
              </a:ext>
            </a:extLst>
          </p:cNvPr>
          <p:cNvSpPr>
            <a:spLocks noGrp="1"/>
          </p:cNvSpPr>
          <p:nvPr>
            <p:ph type="dt" sz="half" idx="10"/>
          </p:nvPr>
        </p:nvSpPr>
        <p:spPr/>
        <p:txBody>
          <a:bodyPr/>
          <a:lstStyle/>
          <a:p>
            <a:fld id="{4484ADAB-F778-4AB1-BAD0-B70781EEFC34}" type="datetimeFigureOut">
              <a:rPr lang="de-DE" smtClean="0"/>
              <a:t>16.09.2021</a:t>
            </a:fld>
            <a:endParaRPr lang="de-DE"/>
          </a:p>
        </p:txBody>
      </p:sp>
      <p:sp>
        <p:nvSpPr>
          <p:cNvPr id="8" name="Footer Placeholder 7">
            <a:extLst>
              <a:ext uri="{FF2B5EF4-FFF2-40B4-BE49-F238E27FC236}">
                <a16:creationId xmlns:a16="http://schemas.microsoft.com/office/drawing/2014/main" id="{4B5D2448-7DFE-4ABB-B3A0-6190415791BD}"/>
              </a:ext>
            </a:extLst>
          </p:cNvPr>
          <p:cNvSpPr>
            <a:spLocks noGrp="1"/>
          </p:cNvSpPr>
          <p:nvPr>
            <p:ph type="ftr" sz="quarter" idx="11"/>
          </p:nvPr>
        </p:nvSpPr>
        <p:spPr/>
        <p:txBody>
          <a:bodyPr/>
          <a:lstStyle/>
          <a:p>
            <a:endParaRPr lang="de-DE"/>
          </a:p>
        </p:txBody>
      </p:sp>
      <p:sp>
        <p:nvSpPr>
          <p:cNvPr id="9" name="Slide Number Placeholder 8">
            <a:extLst>
              <a:ext uri="{FF2B5EF4-FFF2-40B4-BE49-F238E27FC236}">
                <a16:creationId xmlns:a16="http://schemas.microsoft.com/office/drawing/2014/main" id="{1BF3B90F-C779-4690-A188-BE4D77B598CF}"/>
              </a:ext>
            </a:extLst>
          </p:cNvPr>
          <p:cNvSpPr>
            <a:spLocks noGrp="1"/>
          </p:cNvSpPr>
          <p:nvPr>
            <p:ph type="sldNum" sz="quarter" idx="12"/>
          </p:nvPr>
        </p:nvSpPr>
        <p:spPr/>
        <p:txBody>
          <a:bodyPr/>
          <a:lstStyle/>
          <a:p>
            <a:fld id="{6EB45A45-8C24-470E-97B3-D642595FDA7F}" type="slidenum">
              <a:rPr lang="de-DE" smtClean="0"/>
              <a:t>‹#›</a:t>
            </a:fld>
            <a:endParaRPr lang="de-DE"/>
          </a:p>
        </p:txBody>
      </p:sp>
    </p:spTree>
    <p:extLst>
      <p:ext uri="{BB962C8B-B14F-4D97-AF65-F5344CB8AC3E}">
        <p14:creationId xmlns:p14="http://schemas.microsoft.com/office/powerpoint/2010/main" val="27786216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824E3-FF6B-47D1-A3D1-93E79D015840}"/>
              </a:ext>
            </a:extLst>
          </p:cNvPr>
          <p:cNvSpPr>
            <a:spLocks noGrp="1"/>
          </p:cNvSpPr>
          <p:nvPr>
            <p:ph type="title"/>
          </p:nvPr>
        </p:nvSpPr>
        <p:spPr/>
        <p:txBody>
          <a:bodyPr/>
          <a:lstStyle/>
          <a:p>
            <a:r>
              <a:rPr lang="en-US"/>
              <a:t>Click to edit Master title style</a:t>
            </a:r>
            <a:endParaRPr lang="de-DE"/>
          </a:p>
        </p:txBody>
      </p:sp>
      <p:sp>
        <p:nvSpPr>
          <p:cNvPr id="3" name="Date Placeholder 2">
            <a:extLst>
              <a:ext uri="{FF2B5EF4-FFF2-40B4-BE49-F238E27FC236}">
                <a16:creationId xmlns:a16="http://schemas.microsoft.com/office/drawing/2014/main" id="{10ACEBFA-6221-43E7-A7B8-A17092C8BB9F}"/>
              </a:ext>
            </a:extLst>
          </p:cNvPr>
          <p:cNvSpPr>
            <a:spLocks noGrp="1"/>
          </p:cNvSpPr>
          <p:nvPr>
            <p:ph type="dt" sz="half" idx="10"/>
          </p:nvPr>
        </p:nvSpPr>
        <p:spPr/>
        <p:txBody>
          <a:bodyPr/>
          <a:lstStyle/>
          <a:p>
            <a:fld id="{4484ADAB-F778-4AB1-BAD0-B70781EEFC34}" type="datetimeFigureOut">
              <a:rPr lang="de-DE" smtClean="0"/>
              <a:t>16.09.2021</a:t>
            </a:fld>
            <a:endParaRPr lang="de-DE"/>
          </a:p>
        </p:txBody>
      </p:sp>
      <p:sp>
        <p:nvSpPr>
          <p:cNvPr id="4" name="Footer Placeholder 3">
            <a:extLst>
              <a:ext uri="{FF2B5EF4-FFF2-40B4-BE49-F238E27FC236}">
                <a16:creationId xmlns:a16="http://schemas.microsoft.com/office/drawing/2014/main" id="{F93316E5-2FDB-4445-9904-35B77DEDC109}"/>
              </a:ext>
            </a:extLst>
          </p:cNvPr>
          <p:cNvSpPr>
            <a:spLocks noGrp="1"/>
          </p:cNvSpPr>
          <p:nvPr>
            <p:ph type="ftr" sz="quarter" idx="11"/>
          </p:nvPr>
        </p:nvSpPr>
        <p:spPr/>
        <p:txBody>
          <a:bodyPr/>
          <a:lstStyle/>
          <a:p>
            <a:endParaRPr lang="de-DE"/>
          </a:p>
        </p:txBody>
      </p:sp>
      <p:sp>
        <p:nvSpPr>
          <p:cNvPr id="5" name="Slide Number Placeholder 4">
            <a:extLst>
              <a:ext uri="{FF2B5EF4-FFF2-40B4-BE49-F238E27FC236}">
                <a16:creationId xmlns:a16="http://schemas.microsoft.com/office/drawing/2014/main" id="{6045F1B3-A974-4DB4-A425-103E23490095}"/>
              </a:ext>
            </a:extLst>
          </p:cNvPr>
          <p:cNvSpPr>
            <a:spLocks noGrp="1"/>
          </p:cNvSpPr>
          <p:nvPr>
            <p:ph type="sldNum" sz="quarter" idx="12"/>
          </p:nvPr>
        </p:nvSpPr>
        <p:spPr/>
        <p:txBody>
          <a:bodyPr/>
          <a:lstStyle/>
          <a:p>
            <a:fld id="{6EB45A45-8C24-470E-97B3-D642595FDA7F}" type="slidenum">
              <a:rPr lang="de-DE" smtClean="0"/>
              <a:t>‹#›</a:t>
            </a:fld>
            <a:endParaRPr lang="de-DE"/>
          </a:p>
        </p:txBody>
      </p:sp>
    </p:spTree>
    <p:extLst>
      <p:ext uri="{BB962C8B-B14F-4D97-AF65-F5344CB8AC3E}">
        <p14:creationId xmlns:p14="http://schemas.microsoft.com/office/powerpoint/2010/main" val="24496510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C44A9AB-7517-4605-8F6A-9F4851B05CE8}"/>
              </a:ext>
            </a:extLst>
          </p:cNvPr>
          <p:cNvSpPr>
            <a:spLocks noGrp="1"/>
          </p:cNvSpPr>
          <p:nvPr>
            <p:ph type="dt" sz="half" idx="10"/>
          </p:nvPr>
        </p:nvSpPr>
        <p:spPr/>
        <p:txBody>
          <a:bodyPr/>
          <a:lstStyle/>
          <a:p>
            <a:fld id="{4484ADAB-F778-4AB1-BAD0-B70781EEFC34}" type="datetimeFigureOut">
              <a:rPr lang="de-DE" smtClean="0"/>
              <a:t>16.09.2021</a:t>
            </a:fld>
            <a:endParaRPr lang="de-DE"/>
          </a:p>
        </p:txBody>
      </p:sp>
      <p:sp>
        <p:nvSpPr>
          <p:cNvPr id="3" name="Footer Placeholder 2">
            <a:extLst>
              <a:ext uri="{FF2B5EF4-FFF2-40B4-BE49-F238E27FC236}">
                <a16:creationId xmlns:a16="http://schemas.microsoft.com/office/drawing/2014/main" id="{6085580A-DCA9-4CA8-948F-8FF43460E6E4}"/>
              </a:ext>
            </a:extLst>
          </p:cNvPr>
          <p:cNvSpPr>
            <a:spLocks noGrp="1"/>
          </p:cNvSpPr>
          <p:nvPr>
            <p:ph type="ftr" sz="quarter" idx="11"/>
          </p:nvPr>
        </p:nvSpPr>
        <p:spPr/>
        <p:txBody>
          <a:bodyPr/>
          <a:lstStyle/>
          <a:p>
            <a:endParaRPr lang="de-DE"/>
          </a:p>
        </p:txBody>
      </p:sp>
      <p:sp>
        <p:nvSpPr>
          <p:cNvPr id="4" name="Slide Number Placeholder 3">
            <a:extLst>
              <a:ext uri="{FF2B5EF4-FFF2-40B4-BE49-F238E27FC236}">
                <a16:creationId xmlns:a16="http://schemas.microsoft.com/office/drawing/2014/main" id="{9E351E5C-E4E8-498B-BE47-B8B98BA17B3C}"/>
              </a:ext>
            </a:extLst>
          </p:cNvPr>
          <p:cNvSpPr>
            <a:spLocks noGrp="1"/>
          </p:cNvSpPr>
          <p:nvPr>
            <p:ph type="sldNum" sz="quarter" idx="12"/>
          </p:nvPr>
        </p:nvSpPr>
        <p:spPr/>
        <p:txBody>
          <a:bodyPr/>
          <a:lstStyle/>
          <a:p>
            <a:fld id="{6EB45A45-8C24-470E-97B3-D642595FDA7F}" type="slidenum">
              <a:rPr lang="de-DE" smtClean="0"/>
              <a:t>‹#›</a:t>
            </a:fld>
            <a:endParaRPr lang="de-DE"/>
          </a:p>
        </p:txBody>
      </p:sp>
    </p:spTree>
    <p:extLst>
      <p:ext uri="{BB962C8B-B14F-4D97-AF65-F5344CB8AC3E}">
        <p14:creationId xmlns:p14="http://schemas.microsoft.com/office/powerpoint/2010/main" val="32587309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F2CD17-B382-4AAE-B0DA-6FC84882451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de-DE"/>
          </a:p>
        </p:txBody>
      </p:sp>
      <p:sp>
        <p:nvSpPr>
          <p:cNvPr id="3" name="Content Placeholder 2">
            <a:extLst>
              <a:ext uri="{FF2B5EF4-FFF2-40B4-BE49-F238E27FC236}">
                <a16:creationId xmlns:a16="http://schemas.microsoft.com/office/drawing/2014/main" id="{4C507936-4E2C-4CB4-A579-FE3DCCF5EAF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Text Placeholder 3">
            <a:extLst>
              <a:ext uri="{FF2B5EF4-FFF2-40B4-BE49-F238E27FC236}">
                <a16:creationId xmlns:a16="http://schemas.microsoft.com/office/drawing/2014/main" id="{EC40C127-4AF6-4406-8EA2-AD0EEA72B41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44126C6-6911-4BBD-8450-5E2E5A328C71}"/>
              </a:ext>
            </a:extLst>
          </p:cNvPr>
          <p:cNvSpPr>
            <a:spLocks noGrp="1"/>
          </p:cNvSpPr>
          <p:nvPr>
            <p:ph type="dt" sz="half" idx="10"/>
          </p:nvPr>
        </p:nvSpPr>
        <p:spPr/>
        <p:txBody>
          <a:bodyPr/>
          <a:lstStyle/>
          <a:p>
            <a:fld id="{4484ADAB-F778-4AB1-BAD0-B70781EEFC34}" type="datetimeFigureOut">
              <a:rPr lang="de-DE" smtClean="0"/>
              <a:t>16.09.2021</a:t>
            </a:fld>
            <a:endParaRPr lang="de-DE"/>
          </a:p>
        </p:txBody>
      </p:sp>
      <p:sp>
        <p:nvSpPr>
          <p:cNvPr id="6" name="Footer Placeholder 5">
            <a:extLst>
              <a:ext uri="{FF2B5EF4-FFF2-40B4-BE49-F238E27FC236}">
                <a16:creationId xmlns:a16="http://schemas.microsoft.com/office/drawing/2014/main" id="{0D00D1CE-3F12-4CAC-BC1D-0CCD62588EEA}"/>
              </a:ext>
            </a:extLst>
          </p:cNvPr>
          <p:cNvSpPr>
            <a:spLocks noGrp="1"/>
          </p:cNvSpPr>
          <p:nvPr>
            <p:ph type="ftr" sz="quarter" idx="11"/>
          </p:nvPr>
        </p:nvSpPr>
        <p:spPr/>
        <p:txBody>
          <a:bodyPr/>
          <a:lstStyle/>
          <a:p>
            <a:endParaRPr lang="de-DE"/>
          </a:p>
        </p:txBody>
      </p:sp>
      <p:sp>
        <p:nvSpPr>
          <p:cNvPr id="7" name="Slide Number Placeholder 6">
            <a:extLst>
              <a:ext uri="{FF2B5EF4-FFF2-40B4-BE49-F238E27FC236}">
                <a16:creationId xmlns:a16="http://schemas.microsoft.com/office/drawing/2014/main" id="{35B14064-A4D7-4FF9-A653-5A16BABE6129}"/>
              </a:ext>
            </a:extLst>
          </p:cNvPr>
          <p:cNvSpPr>
            <a:spLocks noGrp="1"/>
          </p:cNvSpPr>
          <p:nvPr>
            <p:ph type="sldNum" sz="quarter" idx="12"/>
          </p:nvPr>
        </p:nvSpPr>
        <p:spPr/>
        <p:txBody>
          <a:bodyPr/>
          <a:lstStyle/>
          <a:p>
            <a:fld id="{6EB45A45-8C24-470E-97B3-D642595FDA7F}" type="slidenum">
              <a:rPr lang="de-DE" smtClean="0"/>
              <a:t>‹#›</a:t>
            </a:fld>
            <a:endParaRPr lang="de-DE"/>
          </a:p>
        </p:txBody>
      </p:sp>
    </p:spTree>
    <p:extLst>
      <p:ext uri="{BB962C8B-B14F-4D97-AF65-F5344CB8AC3E}">
        <p14:creationId xmlns:p14="http://schemas.microsoft.com/office/powerpoint/2010/main" val="30887653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C09E9E-C18D-4173-939A-8D35B62A4F8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de-DE"/>
          </a:p>
        </p:txBody>
      </p:sp>
      <p:sp>
        <p:nvSpPr>
          <p:cNvPr id="3" name="Picture Placeholder 2">
            <a:extLst>
              <a:ext uri="{FF2B5EF4-FFF2-40B4-BE49-F238E27FC236}">
                <a16:creationId xmlns:a16="http://schemas.microsoft.com/office/drawing/2014/main" id="{34BEAF7B-971C-4F3D-B723-3981952FE00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 Placeholder 3">
            <a:extLst>
              <a:ext uri="{FF2B5EF4-FFF2-40B4-BE49-F238E27FC236}">
                <a16:creationId xmlns:a16="http://schemas.microsoft.com/office/drawing/2014/main" id="{E18945B9-7088-4DDB-B337-A7C38CB604F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106FCA1-9D25-4591-8255-415A8F95C2EA}"/>
              </a:ext>
            </a:extLst>
          </p:cNvPr>
          <p:cNvSpPr>
            <a:spLocks noGrp="1"/>
          </p:cNvSpPr>
          <p:nvPr>
            <p:ph type="dt" sz="half" idx="10"/>
          </p:nvPr>
        </p:nvSpPr>
        <p:spPr/>
        <p:txBody>
          <a:bodyPr/>
          <a:lstStyle/>
          <a:p>
            <a:fld id="{4484ADAB-F778-4AB1-BAD0-B70781EEFC34}" type="datetimeFigureOut">
              <a:rPr lang="de-DE" smtClean="0"/>
              <a:t>16.09.2021</a:t>
            </a:fld>
            <a:endParaRPr lang="de-DE"/>
          </a:p>
        </p:txBody>
      </p:sp>
      <p:sp>
        <p:nvSpPr>
          <p:cNvPr id="6" name="Footer Placeholder 5">
            <a:extLst>
              <a:ext uri="{FF2B5EF4-FFF2-40B4-BE49-F238E27FC236}">
                <a16:creationId xmlns:a16="http://schemas.microsoft.com/office/drawing/2014/main" id="{9CB1BD52-8320-4BCD-A574-DCF7B44B872B}"/>
              </a:ext>
            </a:extLst>
          </p:cNvPr>
          <p:cNvSpPr>
            <a:spLocks noGrp="1"/>
          </p:cNvSpPr>
          <p:nvPr>
            <p:ph type="ftr" sz="quarter" idx="11"/>
          </p:nvPr>
        </p:nvSpPr>
        <p:spPr/>
        <p:txBody>
          <a:bodyPr/>
          <a:lstStyle/>
          <a:p>
            <a:endParaRPr lang="de-DE"/>
          </a:p>
        </p:txBody>
      </p:sp>
      <p:sp>
        <p:nvSpPr>
          <p:cNvPr id="7" name="Slide Number Placeholder 6">
            <a:extLst>
              <a:ext uri="{FF2B5EF4-FFF2-40B4-BE49-F238E27FC236}">
                <a16:creationId xmlns:a16="http://schemas.microsoft.com/office/drawing/2014/main" id="{A0C62C8D-9D27-4377-B573-A01FB786FF19}"/>
              </a:ext>
            </a:extLst>
          </p:cNvPr>
          <p:cNvSpPr>
            <a:spLocks noGrp="1"/>
          </p:cNvSpPr>
          <p:nvPr>
            <p:ph type="sldNum" sz="quarter" idx="12"/>
          </p:nvPr>
        </p:nvSpPr>
        <p:spPr/>
        <p:txBody>
          <a:bodyPr/>
          <a:lstStyle/>
          <a:p>
            <a:fld id="{6EB45A45-8C24-470E-97B3-D642595FDA7F}" type="slidenum">
              <a:rPr lang="de-DE" smtClean="0"/>
              <a:t>‹#›</a:t>
            </a:fld>
            <a:endParaRPr lang="de-DE"/>
          </a:p>
        </p:txBody>
      </p:sp>
    </p:spTree>
    <p:extLst>
      <p:ext uri="{BB962C8B-B14F-4D97-AF65-F5344CB8AC3E}">
        <p14:creationId xmlns:p14="http://schemas.microsoft.com/office/powerpoint/2010/main" val="5248554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70D28DD-2A2B-4061-9566-64CDAF06CB3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de-DE"/>
          </a:p>
        </p:txBody>
      </p:sp>
      <p:sp>
        <p:nvSpPr>
          <p:cNvPr id="3" name="Text Placeholder 2">
            <a:extLst>
              <a:ext uri="{FF2B5EF4-FFF2-40B4-BE49-F238E27FC236}">
                <a16:creationId xmlns:a16="http://schemas.microsoft.com/office/drawing/2014/main" id="{2B676764-DF14-49D2-A332-946974632DF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a:extLst>
              <a:ext uri="{FF2B5EF4-FFF2-40B4-BE49-F238E27FC236}">
                <a16:creationId xmlns:a16="http://schemas.microsoft.com/office/drawing/2014/main" id="{D720D5C5-BC88-4931-A050-034C7ECF4D2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484ADAB-F778-4AB1-BAD0-B70781EEFC34}" type="datetimeFigureOut">
              <a:rPr lang="de-DE" smtClean="0"/>
              <a:t>16.09.2021</a:t>
            </a:fld>
            <a:endParaRPr lang="de-DE"/>
          </a:p>
        </p:txBody>
      </p:sp>
      <p:sp>
        <p:nvSpPr>
          <p:cNvPr id="5" name="Footer Placeholder 4">
            <a:extLst>
              <a:ext uri="{FF2B5EF4-FFF2-40B4-BE49-F238E27FC236}">
                <a16:creationId xmlns:a16="http://schemas.microsoft.com/office/drawing/2014/main" id="{75A22C27-6304-40DC-916D-3174AD8F67A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DE"/>
          </a:p>
        </p:txBody>
      </p:sp>
      <p:sp>
        <p:nvSpPr>
          <p:cNvPr id="6" name="Slide Number Placeholder 5">
            <a:extLst>
              <a:ext uri="{FF2B5EF4-FFF2-40B4-BE49-F238E27FC236}">
                <a16:creationId xmlns:a16="http://schemas.microsoft.com/office/drawing/2014/main" id="{C51BEC06-BBFC-404B-8C45-9B2829C2BFD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EB45A45-8C24-470E-97B3-D642595FDA7F}" type="slidenum">
              <a:rPr lang="de-DE" smtClean="0"/>
              <a:t>‹#›</a:t>
            </a:fld>
            <a:endParaRPr lang="de-DE"/>
          </a:p>
        </p:txBody>
      </p:sp>
    </p:spTree>
    <p:extLst>
      <p:ext uri="{BB962C8B-B14F-4D97-AF65-F5344CB8AC3E}">
        <p14:creationId xmlns:p14="http://schemas.microsoft.com/office/powerpoint/2010/main" val="41424099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hyperlink" Target="https://www.youtube.com/watch?v=l-hh51ncgDI&amp;t=250s&amp;ab_channel=SebastianLague" TargetMode="Externa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2" Type="http://schemas.openxmlformats.org/officeDocument/2006/relationships/hyperlink" Target="https://www.youtube.com/watch?v=l-hh51ncgDI&amp;t=250s&amp;ab_channel=SebastianLague"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www.youtube.com/watch?v=Fbs4lnGLS8M&amp;ab_channel=FullstackAcademy"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https://github.com/embedded-machine-learning/ragweed-drone-detection"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jpe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33.xml.rels><?xml version="1.0" encoding="UTF-8" standalone="yes"?>
<Relationships xmlns="http://schemas.openxmlformats.org/package/2006/relationships"><Relationship Id="rId3" Type="http://schemas.openxmlformats.org/officeDocument/2006/relationships/hyperlink" Target="https://www.youtube.com/watch?v=e3L4VocZnnQ&amp;ab_channel=ritvikmath"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1.jpeg"/></Relationships>
</file>

<file path=ppt/slides/_rels/slide34.xml.rels><?xml version="1.0" encoding="UTF-8" standalone="yes"?>
<Relationships xmlns="http://schemas.openxmlformats.org/package/2006/relationships"><Relationship Id="rId3" Type="http://schemas.openxmlformats.org/officeDocument/2006/relationships/hyperlink" Target="https://www.youtube.com/watch?v=FgmMK6RPU1c&amp;ab_channel=ritvikmath"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3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github.com/metzzo"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0.jpeg"/><Relationship Id="rId5" Type="http://schemas.openxmlformats.org/officeDocument/2006/relationships/image" Target="../media/image9.jpg"/><Relationship Id="rId4" Type="http://schemas.openxmlformats.org/officeDocument/2006/relationships/image" Target="../media/image8.jpeg"/></Relationships>
</file>

<file path=ppt/slides/_rels/slide5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39.jpeg"/></Relationships>
</file>

<file path=ppt/slides/_rels/slide51.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hyperlink" Target="https://cs.stanford.edu/people/karpathy/reinforcejs/gridworld_dp.html" TargetMode="External"/><Relationship Id="rId2" Type="http://schemas.openxmlformats.org/officeDocument/2006/relationships/hyperlink" Target="https://medium.com/@thechrisyoon/deriving-policy-gradients-and-implementing-reinforce-f887949bd63" TargetMode="Externa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hyperlink" Target="https://docs.ray.io/en/latest/rllib-algorithms.html#feature-compatibility-matrix" TargetMode="External"/><Relationship Id="rId5" Type="http://schemas.openxmlformats.org/officeDocument/2006/relationships/hyperlink" Target="https://github.com/ray-project/ray/blob/master/rllib/examples/serving/unity3d_server.py" TargetMode="External"/><Relationship Id="rId4" Type="http://schemas.openxmlformats.org/officeDocument/2006/relationships/hyperlink" Target="https://docs.ray.io/en/master/rllib-env.html#rllib-environments" TargetMode="External"/></Relationships>
</file>

<file path=ppt/slides/_rels/slide6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9.xml"/><Relationship Id="rId1" Type="http://schemas.openxmlformats.org/officeDocument/2006/relationships/slideLayout" Target="../slideLayouts/slideLayout6.xml"/><Relationship Id="rId5" Type="http://schemas.openxmlformats.org/officeDocument/2006/relationships/image" Target="../media/image53.jpeg"/><Relationship Id="rId4" Type="http://schemas.openxmlformats.org/officeDocument/2006/relationships/image" Target="../media/image52.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hyperlink" Target="https://docs.microsoft.com/en-us/cli/azure/install-azure-cli-windows?tabs=azure-cli" TargetMode="Externa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54.gif"/><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hyperlink" Target="https://www.youtube.com/watch?v=Wujy7OzvdJk" TargetMode="Externa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hyperlink" Target="https://www.youtube.com/watch?v=Wujy7OzvdJk" TargetMode="Externa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hyperlink" Target="https://www.youtube.com/watch?v=DMXvkbAtHNY&amp;ab_channel=TwoMinutePapers"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hyperlink" Target="https://www.youtube.com/watch?v=szbvm8aNDxw&amp;t=286s" TargetMode="Externa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hyperlink" Target="https://github.com/Azure/MachineLearningNotebooks/tree/master/how-to-use-azureml/reinforcement-learning" TargetMode="External"/><Relationship Id="rId2" Type="http://schemas.openxmlformats.org/officeDocument/2006/relationships/hyperlink" Target="https://techcommunity.microsoft.com/t5/azure-ai/introducing-reinforcement-learning-on-azure-machine-learning/ba-p/1403028" TargetMode="External"/><Relationship Id="rId1" Type="http://schemas.openxmlformats.org/officeDocument/2006/relationships/slideLayout" Target="../slideLayouts/slideLayout2.xml"/><Relationship Id="rId6" Type="http://schemas.openxmlformats.org/officeDocument/2006/relationships/hyperlink" Target="https://cs.stanford.edu/people/karpathy/reinforcejs/gridworld_dp.html" TargetMode="External"/><Relationship Id="rId5" Type="http://schemas.openxmlformats.org/officeDocument/2006/relationships/hyperlink" Target="http://karpathy.github.io/2016/05/31/rl/" TargetMode="External"/><Relationship Id="rId4" Type="http://schemas.openxmlformats.org/officeDocument/2006/relationships/hyperlink" Target="https://www.youtube.com/redirect?event=video_description&amp;redir_token=QUFFLUhqa1VvQW91MGlPeUliQlRucTR1MzcyLUR3OXBFZ3xBQ3Jtc0tubzVNOHZtajBLSWpzSTNGc254VzZoN1h0VDlpMVZoN1NnaHd3RE8tLVdUdzlWM1RveE9QOVhfWGFBZXpCSzZfdldFQmVGOU9pdzZuVDRHZmtSeDlhcHpOYUZPM0hoYzZjVGpLZWlLMGd5YnZES0l4UQ&amp;q=https%3A%2F%2Fgithub.com%2Fray-project%2Fray" TargetMode="External"/></Relationships>
</file>

<file path=ppt/slides/_rels/slide82.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56.jpeg"/><Relationship Id="rId1" Type="http://schemas.openxmlformats.org/officeDocument/2006/relationships/slideLayout" Target="../slideLayouts/slideLayout2.xml"/><Relationship Id="rId4" Type="http://schemas.openxmlformats.org/officeDocument/2006/relationships/image" Target="../media/image58.jpeg"/></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261666-8131-49A9-A49B-2669F582111B}"/>
              </a:ext>
            </a:extLst>
          </p:cNvPr>
          <p:cNvSpPr>
            <a:spLocks noGrp="1"/>
          </p:cNvSpPr>
          <p:nvPr>
            <p:ph type="ctrTitle"/>
          </p:nvPr>
        </p:nvSpPr>
        <p:spPr>
          <a:xfrm>
            <a:off x="1524000" y="1963879"/>
            <a:ext cx="9144000" cy="990114"/>
          </a:xfrm>
        </p:spPr>
        <p:txBody>
          <a:bodyPr>
            <a:normAutofit/>
          </a:bodyPr>
          <a:lstStyle/>
          <a:p>
            <a:r>
              <a:rPr lang="en-US" dirty="0"/>
              <a:t>Game AI Programming</a:t>
            </a:r>
            <a:endParaRPr lang="de-DE" dirty="0"/>
          </a:p>
        </p:txBody>
      </p:sp>
      <p:sp>
        <p:nvSpPr>
          <p:cNvPr id="3" name="Subtitle 2">
            <a:extLst>
              <a:ext uri="{FF2B5EF4-FFF2-40B4-BE49-F238E27FC236}">
                <a16:creationId xmlns:a16="http://schemas.microsoft.com/office/drawing/2014/main" id="{67B90CA8-3301-429E-840A-C92279F4904E}"/>
              </a:ext>
            </a:extLst>
          </p:cNvPr>
          <p:cNvSpPr>
            <a:spLocks noGrp="1"/>
          </p:cNvSpPr>
          <p:nvPr>
            <p:ph type="subTitle" idx="1"/>
          </p:nvPr>
        </p:nvSpPr>
        <p:spPr>
          <a:xfrm>
            <a:off x="383075" y="5953347"/>
            <a:ext cx="9530281" cy="714082"/>
          </a:xfrm>
        </p:spPr>
        <p:txBody>
          <a:bodyPr>
            <a:normAutofit fontScale="47500" lnSpcReduction="20000"/>
          </a:bodyPr>
          <a:lstStyle/>
          <a:p>
            <a:pPr algn="l"/>
            <a:r>
              <a:rPr lang="en-US" dirty="0"/>
              <a:t>Part one - Based on Prof. Horst </a:t>
            </a:r>
            <a:r>
              <a:rPr lang="en-US" dirty="0" err="1"/>
              <a:t>Eidenberger`s</a:t>
            </a:r>
            <a:r>
              <a:rPr lang="en-US" dirty="0"/>
              <a:t> </a:t>
            </a:r>
            <a:r>
              <a:rPr lang="en-US" dirty="0" err="1"/>
              <a:t>Leture</a:t>
            </a:r>
            <a:r>
              <a:rPr lang="en-US" dirty="0"/>
              <a:t> on Strategy Game Programming @TU Vienna</a:t>
            </a:r>
          </a:p>
          <a:p>
            <a:pPr algn="l"/>
            <a:r>
              <a:rPr lang="en-US" dirty="0"/>
              <a:t>Part two based on David Silvers slides and Lectures, at al. </a:t>
            </a:r>
          </a:p>
          <a:p>
            <a:pPr algn="l"/>
            <a:r>
              <a:rPr lang="en-US" dirty="0"/>
              <a:t>Prepared by Lukas Steindl, September 21</a:t>
            </a:r>
          </a:p>
        </p:txBody>
      </p:sp>
      <p:pic>
        <p:nvPicPr>
          <p:cNvPr id="5" name="Picture 2" descr="Graphical user interface&#10;&#10;Description automatically generated">
            <a:extLst>
              <a:ext uri="{FF2B5EF4-FFF2-40B4-BE49-F238E27FC236}">
                <a16:creationId xmlns:a16="http://schemas.microsoft.com/office/drawing/2014/main" id="{193EDF1D-0584-45B7-946B-B93C97FE41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9355" y="2923617"/>
            <a:ext cx="3126652" cy="2407522"/>
          </a:xfrm>
          <a:prstGeom prst="rect">
            <a:avLst/>
          </a:prstGeom>
          <a:noFill/>
        </p:spPr>
      </p:pic>
      <p:pic>
        <p:nvPicPr>
          <p:cNvPr id="2050" name="Picture 2" descr="A video game of a video game&#10;&#10;Description automatically generated with low confidence">
            <a:extLst>
              <a:ext uri="{FF2B5EF4-FFF2-40B4-BE49-F238E27FC236}">
                <a16:creationId xmlns:a16="http://schemas.microsoft.com/office/drawing/2014/main" id="{C393B57F-69F9-44D3-9425-1E3727F2D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3075" y="3029029"/>
            <a:ext cx="4094662" cy="2302110"/>
          </a:xfrm>
          <a:prstGeom prst="rect">
            <a:avLst/>
          </a:prstGeom>
          <a:noFill/>
        </p:spPr>
      </p:pic>
      <p:pic>
        <p:nvPicPr>
          <p:cNvPr id="3074" name="Picture 2" descr="A picture containing chessman, indoor, set, lamp&#10;&#10;Description automatically generated">
            <a:extLst>
              <a:ext uri="{FF2B5EF4-FFF2-40B4-BE49-F238E27FC236}">
                <a16:creationId xmlns:a16="http://schemas.microsoft.com/office/drawing/2014/main" id="{2D052FCA-DD01-42A6-BEB3-B91F19D89EE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5636" y="132154"/>
            <a:ext cx="3276459" cy="1796270"/>
          </a:xfrm>
          <a:prstGeom prst="rect">
            <a:avLst/>
          </a:prstGeom>
          <a:noFill/>
        </p:spPr>
      </p:pic>
      <p:pic>
        <p:nvPicPr>
          <p:cNvPr id="4098" name="Picture 2" descr="A picture containing chessman&#10;&#10;Description automatically generated">
            <a:extLst>
              <a:ext uri="{FF2B5EF4-FFF2-40B4-BE49-F238E27FC236}">
                <a16:creationId xmlns:a16="http://schemas.microsoft.com/office/drawing/2014/main" id="{3E7B4B7E-BBA3-4BD5-A3A0-09E14C9E5DC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41363" y="2869341"/>
            <a:ext cx="2772902" cy="2772902"/>
          </a:xfrm>
          <a:prstGeom prst="rect">
            <a:avLst/>
          </a:prstGeom>
          <a:noFill/>
        </p:spPr>
      </p:pic>
      <p:pic>
        <p:nvPicPr>
          <p:cNvPr id="5122" name="Picture 2" descr="Graphical user interface&#10;&#10;Description automatically generated">
            <a:extLst>
              <a:ext uri="{FF2B5EF4-FFF2-40B4-BE49-F238E27FC236}">
                <a16:creationId xmlns:a16="http://schemas.microsoft.com/office/drawing/2014/main" id="{FE8FD2BC-1F0A-40DD-8498-421B8C173A9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44207" y="329067"/>
            <a:ext cx="2971800" cy="1533525"/>
          </a:xfrm>
          <a:prstGeom prst="rect">
            <a:avLst/>
          </a:prstGeom>
          <a:noFill/>
        </p:spPr>
      </p:pic>
    </p:spTree>
    <p:extLst>
      <p:ext uri="{BB962C8B-B14F-4D97-AF65-F5344CB8AC3E}">
        <p14:creationId xmlns:p14="http://schemas.microsoft.com/office/powerpoint/2010/main" val="8181957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CE4ABC-CAF3-4F81-8429-EAE189B72B5D}"/>
              </a:ext>
            </a:extLst>
          </p:cNvPr>
          <p:cNvSpPr>
            <a:spLocks noGrp="1"/>
          </p:cNvSpPr>
          <p:nvPr>
            <p:ph type="title"/>
          </p:nvPr>
        </p:nvSpPr>
        <p:spPr/>
        <p:txBody>
          <a:bodyPr>
            <a:normAutofit fontScale="90000"/>
          </a:bodyPr>
          <a:lstStyle/>
          <a:p>
            <a:r>
              <a:rPr lang="en-US" dirty="0"/>
              <a:t>Minimax all you need is a recursive function f(</a:t>
            </a:r>
            <a:r>
              <a:rPr lang="en-US" dirty="0" err="1"/>
              <a:t>gamestate,player</a:t>
            </a:r>
            <a:r>
              <a:rPr lang="en-US" dirty="0"/>
              <a:t>) to evaluate the value of every move that is currently possible. </a:t>
            </a:r>
            <a:endParaRPr lang="de-DE" dirty="0"/>
          </a:p>
        </p:txBody>
      </p:sp>
      <p:pic>
        <p:nvPicPr>
          <p:cNvPr id="5" name="Picture 4">
            <a:extLst>
              <a:ext uri="{FF2B5EF4-FFF2-40B4-BE49-F238E27FC236}">
                <a16:creationId xmlns:a16="http://schemas.microsoft.com/office/drawing/2014/main" id="{5774069F-22FB-4AAC-A5B3-E81441D25E3D}"/>
              </a:ext>
            </a:extLst>
          </p:cNvPr>
          <p:cNvPicPr>
            <a:picLocks noChangeAspect="1"/>
          </p:cNvPicPr>
          <p:nvPr/>
        </p:nvPicPr>
        <p:blipFill>
          <a:blip r:embed="rId3"/>
          <a:stretch>
            <a:fillRect/>
          </a:stretch>
        </p:blipFill>
        <p:spPr>
          <a:xfrm>
            <a:off x="704601" y="1950720"/>
            <a:ext cx="3279833" cy="3769360"/>
          </a:xfrm>
          <a:prstGeom prst="rect">
            <a:avLst/>
          </a:prstGeom>
        </p:spPr>
      </p:pic>
      <p:pic>
        <p:nvPicPr>
          <p:cNvPr id="7" name="Picture 6">
            <a:extLst>
              <a:ext uri="{FF2B5EF4-FFF2-40B4-BE49-F238E27FC236}">
                <a16:creationId xmlns:a16="http://schemas.microsoft.com/office/drawing/2014/main" id="{CA6F54F9-FA3E-4522-AF7B-908EF526E79E}"/>
              </a:ext>
            </a:extLst>
          </p:cNvPr>
          <p:cNvPicPr>
            <a:picLocks noChangeAspect="1"/>
          </p:cNvPicPr>
          <p:nvPr/>
        </p:nvPicPr>
        <p:blipFill>
          <a:blip r:embed="rId4"/>
          <a:stretch>
            <a:fillRect/>
          </a:stretch>
        </p:blipFill>
        <p:spPr>
          <a:xfrm rot="16200000">
            <a:off x="6340504" y="406400"/>
            <a:ext cx="3435790" cy="6858000"/>
          </a:xfrm>
          <a:prstGeom prst="rect">
            <a:avLst/>
          </a:prstGeom>
        </p:spPr>
      </p:pic>
      <p:sp>
        <p:nvSpPr>
          <p:cNvPr id="6" name="TextBox 5">
            <a:extLst>
              <a:ext uri="{FF2B5EF4-FFF2-40B4-BE49-F238E27FC236}">
                <a16:creationId xmlns:a16="http://schemas.microsoft.com/office/drawing/2014/main" id="{D7D0F760-1868-4299-98B9-2D5A6F4C4451}"/>
              </a:ext>
            </a:extLst>
          </p:cNvPr>
          <p:cNvSpPr txBox="1"/>
          <p:nvPr/>
        </p:nvSpPr>
        <p:spPr>
          <a:xfrm>
            <a:off x="935680" y="5980111"/>
            <a:ext cx="6097508" cy="646331"/>
          </a:xfrm>
          <a:prstGeom prst="rect">
            <a:avLst/>
          </a:prstGeom>
          <a:noFill/>
        </p:spPr>
        <p:txBody>
          <a:bodyPr wrap="square">
            <a:spAutoFit/>
          </a:bodyPr>
          <a:lstStyle/>
          <a:p>
            <a:r>
              <a:rPr lang="de-DE" dirty="0">
                <a:hlinkClick r:id="rId5"/>
              </a:rPr>
              <a:t>https://www.youtube.com/watch?v=l-hh51ncgDI&amp;t=250s&amp;ab_channel=SebastianLague</a:t>
            </a:r>
            <a:r>
              <a:rPr lang="de-DE" dirty="0"/>
              <a:t> </a:t>
            </a:r>
          </a:p>
        </p:txBody>
      </p:sp>
      <p:sp>
        <p:nvSpPr>
          <p:cNvPr id="3" name="Speech Bubble: Rectangle 2">
            <a:extLst>
              <a:ext uri="{FF2B5EF4-FFF2-40B4-BE49-F238E27FC236}">
                <a16:creationId xmlns:a16="http://schemas.microsoft.com/office/drawing/2014/main" id="{417C21B4-0256-4C2E-8493-493C4A1C4156}"/>
              </a:ext>
            </a:extLst>
          </p:cNvPr>
          <p:cNvSpPr/>
          <p:nvPr/>
        </p:nvSpPr>
        <p:spPr>
          <a:xfrm>
            <a:off x="8277366" y="5841242"/>
            <a:ext cx="3132161" cy="852985"/>
          </a:xfrm>
          <a:prstGeom prst="wedgeRectCallout">
            <a:avLst>
              <a:gd name="adj1" fmla="val -18540"/>
              <a:gd name="adj2" fmla="val -10853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Anchor of the recursion when the leave node is reached (</a:t>
            </a:r>
            <a:r>
              <a:rPr lang="en-US" dirty="0" err="1"/>
              <a:t>depthcounter</a:t>
            </a:r>
            <a:r>
              <a:rPr lang="en-US" dirty="0"/>
              <a:t> = 0)</a:t>
            </a:r>
            <a:endParaRPr lang="de-DE" dirty="0"/>
          </a:p>
        </p:txBody>
      </p:sp>
    </p:spTree>
    <p:extLst>
      <p:ext uri="{BB962C8B-B14F-4D97-AF65-F5344CB8AC3E}">
        <p14:creationId xmlns:p14="http://schemas.microsoft.com/office/powerpoint/2010/main" val="6889933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1CFC12-F6A1-494B-ADE5-C5C99D5AC2D7}"/>
              </a:ext>
            </a:extLst>
          </p:cNvPr>
          <p:cNvSpPr>
            <a:spLocks noGrp="1"/>
          </p:cNvSpPr>
          <p:nvPr>
            <p:ph type="title"/>
          </p:nvPr>
        </p:nvSpPr>
        <p:spPr/>
        <p:txBody>
          <a:bodyPr/>
          <a:lstStyle/>
          <a:p>
            <a:r>
              <a:rPr lang="en-US" dirty="0"/>
              <a:t>Alpha Beta Pruning</a:t>
            </a:r>
            <a:endParaRPr lang="de-DE" dirty="0"/>
          </a:p>
        </p:txBody>
      </p:sp>
      <p:sp>
        <p:nvSpPr>
          <p:cNvPr id="3" name="Content Placeholder 2">
            <a:extLst>
              <a:ext uri="{FF2B5EF4-FFF2-40B4-BE49-F238E27FC236}">
                <a16:creationId xmlns:a16="http://schemas.microsoft.com/office/drawing/2014/main" id="{F8D1AA74-B8AF-47C3-BD58-DDD0A653BFB6}"/>
              </a:ext>
            </a:extLst>
          </p:cNvPr>
          <p:cNvSpPr>
            <a:spLocks noGrp="1"/>
          </p:cNvSpPr>
          <p:nvPr>
            <p:ph idx="1"/>
          </p:nvPr>
        </p:nvSpPr>
        <p:spPr/>
        <p:txBody>
          <a:bodyPr/>
          <a:lstStyle/>
          <a:p>
            <a:r>
              <a:rPr lang="en-US" dirty="0"/>
              <a:t>Idea: do not explore paths when the player in the current position would never go that way. </a:t>
            </a:r>
          </a:p>
          <a:p>
            <a:r>
              <a:rPr lang="en-US" dirty="0"/>
              <a:t> This can happen when doing a move would provide the opponent with a higher scoring move as already observed.</a:t>
            </a:r>
          </a:p>
          <a:p>
            <a:endParaRPr lang="en-US" dirty="0"/>
          </a:p>
          <a:p>
            <a:r>
              <a:rPr lang="en-US" dirty="0">
                <a:hlinkClick r:id="rId2"/>
              </a:rPr>
              <a:t>https://www.youtube.com/watch?v=l-hh51ncgDI&amp;t=250s&amp;ab_channel=SebastianLague</a:t>
            </a:r>
            <a:endParaRPr lang="en-US" dirty="0"/>
          </a:p>
          <a:p>
            <a:r>
              <a:rPr lang="en-US" dirty="0"/>
              <a:t> </a:t>
            </a:r>
            <a:endParaRPr lang="de-DE" dirty="0"/>
          </a:p>
        </p:txBody>
      </p:sp>
    </p:spTree>
    <p:extLst>
      <p:ext uri="{BB962C8B-B14F-4D97-AF65-F5344CB8AC3E}">
        <p14:creationId xmlns:p14="http://schemas.microsoft.com/office/powerpoint/2010/main" val="39192122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4A7CAA-0000-4143-ACE9-25D2D96146BA}"/>
              </a:ext>
            </a:extLst>
          </p:cNvPr>
          <p:cNvSpPr>
            <a:spLocks noGrp="1"/>
          </p:cNvSpPr>
          <p:nvPr>
            <p:ph type="title"/>
          </p:nvPr>
        </p:nvSpPr>
        <p:spPr/>
        <p:txBody>
          <a:bodyPr/>
          <a:lstStyle/>
          <a:p>
            <a:r>
              <a:rPr lang="en-US" dirty="0"/>
              <a:t>Alpha Beta Pruning</a:t>
            </a:r>
            <a:endParaRPr lang="de-DE" dirty="0"/>
          </a:p>
        </p:txBody>
      </p:sp>
      <p:sp>
        <p:nvSpPr>
          <p:cNvPr id="3" name="Content Placeholder 2">
            <a:extLst>
              <a:ext uri="{FF2B5EF4-FFF2-40B4-BE49-F238E27FC236}">
                <a16:creationId xmlns:a16="http://schemas.microsoft.com/office/drawing/2014/main" id="{78FA5C0F-279F-4B25-AE33-63940D4CD22B}"/>
              </a:ext>
            </a:extLst>
          </p:cNvPr>
          <p:cNvSpPr>
            <a:spLocks noGrp="1"/>
          </p:cNvSpPr>
          <p:nvPr>
            <p:ph idx="1"/>
          </p:nvPr>
        </p:nvSpPr>
        <p:spPr>
          <a:xfrm>
            <a:off x="838200" y="6154372"/>
            <a:ext cx="10515600" cy="417608"/>
          </a:xfrm>
        </p:spPr>
        <p:txBody>
          <a:bodyPr>
            <a:normAutofit fontScale="77500" lnSpcReduction="20000"/>
          </a:bodyPr>
          <a:lstStyle/>
          <a:p>
            <a:r>
              <a:rPr lang="en-US" dirty="0"/>
              <a:t>Long time the state of the art for chess (using domain expert evaluation functions)</a:t>
            </a:r>
            <a:endParaRPr lang="de-DE" dirty="0"/>
          </a:p>
        </p:txBody>
      </p:sp>
      <p:pic>
        <p:nvPicPr>
          <p:cNvPr id="5" name="Picture 4">
            <a:extLst>
              <a:ext uri="{FF2B5EF4-FFF2-40B4-BE49-F238E27FC236}">
                <a16:creationId xmlns:a16="http://schemas.microsoft.com/office/drawing/2014/main" id="{25E8FE9F-1676-4E1E-B6E5-EDF526070CDA}"/>
              </a:ext>
            </a:extLst>
          </p:cNvPr>
          <p:cNvPicPr>
            <a:picLocks noChangeAspect="1"/>
          </p:cNvPicPr>
          <p:nvPr/>
        </p:nvPicPr>
        <p:blipFill>
          <a:blip r:embed="rId2"/>
          <a:stretch>
            <a:fillRect/>
          </a:stretch>
        </p:blipFill>
        <p:spPr>
          <a:xfrm>
            <a:off x="3109984" y="1410766"/>
            <a:ext cx="7362743" cy="4603811"/>
          </a:xfrm>
          <a:prstGeom prst="rect">
            <a:avLst/>
          </a:prstGeom>
        </p:spPr>
      </p:pic>
      <p:sp>
        <p:nvSpPr>
          <p:cNvPr id="7" name="Speech Bubble: Rectangle 6">
            <a:extLst>
              <a:ext uri="{FF2B5EF4-FFF2-40B4-BE49-F238E27FC236}">
                <a16:creationId xmlns:a16="http://schemas.microsoft.com/office/drawing/2014/main" id="{FAC0F4D9-9EBE-4734-B180-FA9F7ECB6568}"/>
              </a:ext>
            </a:extLst>
          </p:cNvPr>
          <p:cNvSpPr/>
          <p:nvPr/>
        </p:nvSpPr>
        <p:spPr>
          <a:xfrm>
            <a:off x="3587656" y="2063750"/>
            <a:ext cx="2005082" cy="501792"/>
          </a:xfrm>
          <a:prstGeom prst="wedgeRectCallout">
            <a:avLst>
              <a:gd name="adj1" fmla="val 21983"/>
              <a:gd name="adj2" fmla="val 10986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Minimizing</a:t>
            </a:r>
            <a:endParaRPr lang="de-DE" dirty="0"/>
          </a:p>
        </p:txBody>
      </p:sp>
      <p:sp>
        <p:nvSpPr>
          <p:cNvPr id="9" name="Speech Bubble: Rectangle 8">
            <a:extLst>
              <a:ext uri="{FF2B5EF4-FFF2-40B4-BE49-F238E27FC236}">
                <a16:creationId xmlns:a16="http://schemas.microsoft.com/office/drawing/2014/main" id="{93A207E9-FBA4-4B88-AB65-8A8A6B8EDF8E}"/>
              </a:ext>
            </a:extLst>
          </p:cNvPr>
          <p:cNvSpPr/>
          <p:nvPr/>
        </p:nvSpPr>
        <p:spPr>
          <a:xfrm>
            <a:off x="7118222" y="1253320"/>
            <a:ext cx="3490983" cy="2175680"/>
          </a:xfrm>
          <a:prstGeom prst="wedgeRectCallout">
            <a:avLst>
              <a:gd name="adj1" fmla="val -70924"/>
              <a:gd name="adj2" fmla="val 14711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Not necessary to look into the right branch, since the black player would never choose it as It would give the white player the option for a higher reward</a:t>
            </a:r>
            <a:endParaRPr lang="de-DE" dirty="0"/>
          </a:p>
        </p:txBody>
      </p:sp>
    </p:spTree>
    <p:extLst>
      <p:ext uri="{BB962C8B-B14F-4D97-AF65-F5344CB8AC3E}">
        <p14:creationId xmlns:p14="http://schemas.microsoft.com/office/powerpoint/2010/main" val="8347920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C8F946-A355-45DC-AC00-DD96A3F1FF58}"/>
              </a:ext>
            </a:extLst>
          </p:cNvPr>
          <p:cNvSpPr>
            <a:spLocks noGrp="1"/>
          </p:cNvSpPr>
          <p:nvPr>
            <p:ph type="title"/>
          </p:nvPr>
        </p:nvSpPr>
        <p:spPr/>
        <p:txBody>
          <a:bodyPr/>
          <a:lstStyle/>
          <a:p>
            <a:r>
              <a:rPr lang="en-US" dirty="0"/>
              <a:t>Problems in Case of</a:t>
            </a:r>
            <a:endParaRPr lang="de-DE" dirty="0"/>
          </a:p>
        </p:txBody>
      </p:sp>
      <p:sp>
        <p:nvSpPr>
          <p:cNvPr id="3" name="Content Placeholder 2">
            <a:extLst>
              <a:ext uri="{FF2B5EF4-FFF2-40B4-BE49-F238E27FC236}">
                <a16:creationId xmlns:a16="http://schemas.microsoft.com/office/drawing/2014/main" id="{72FCA1C0-B2E4-4BB0-8334-8F9519DA34DA}"/>
              </a:ext>
            </a:extLst>
          </p:cNvPr>
          <p:cNvSpPr>
            <a:spLocks noGrp="1"/>
          </p:cNvSpPr>
          <p:nvPr>
            <p:ph idx="1"/>
          </p:nvPr>
        </p:nvSpPr>
        <p:spPr/>
        <p:txBody>
          <a:bodyPr/>
          <a:lstStyle/>
          <a:p>
            <a:r>
              <a:rPr lang="en-US" dirty="0"/>
              <a:t>High Branching Factor  (</a:t>
            </a:r>
            <a:r>
              <a:rPr lang="en-US" dirty="0" err="1"/>
              <a:t>e.g</a:t>
            </a:r>
            <a:r>
              <a:rPr lang="en-US" dirty="0"/>
              <a:t> Game of GO)</a:t>
            </a:r>
          </a:p>
          <a:p>
            <a:r>
              <a:rPr lang="en-US" dirty="0"/>
              <a:t>Missing Evaluation function </a:t>
            </a:r>
            <a:endParaRPr lang="de-DE" dirty="0"/>
          </a:p>
        </p:txBody>
      </p:sp>
    </p:spTree>
    <p:extLst>
      <p:ext uri="{BB962C8B-B14F-4D97-AF65-F5344CB8AC3E}">
        <p14:creationId xmlns:p14="http://schemas.microsoft.com/office/powerpoint/2010/main" val="19638696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0E6934-F57C-4B95-8AC6-B25C058825A0}"/>
              </a:ext>
            </a:extLst>
          </p:cNvPr>
          <p:cNvSpPr>
            <a:spLocks noGrp="1"/>
          </p:cNvSpPr>
          <p:nvPr>
            <p:ph type="title"/>
          </p:nvPr>
        </p:nvSpPr>
        <p:spPr/>
        <p:txBody>
          <a:bodyPr/>
          <a:lstStyle/>
          <a:p>
            <a:r>
              <a:rPr lang="en-US" dirty="0"/>
              <a:t>Monte Carlo Tree Search – slow and smart</a:t>
            </a:r>
            <a:endParaRPr lang="de-DE" dirty="0"/>
          </a:p>
        </p:txBody>
      </p:sp>
      <p:sp>
        <p:nvSpPr>
          <p:cNvPr id="3" name="Content Placeholder 2">
            <a:extLst>
              <a:ext uri="{FF2B5EF4-FFF2-40B4-BE49-F238E27FC236}">
                <a16:creationId xmlns:a16="http://schemas.microsoft.com/office/drawing/2014/main" id="{98D3BE91-D07F-480C-B5F7-91547D04A9B4}"/>
              </a:ext>
            </a:extLst>
          </p:cNvPr>
          <p:cNvSpPr>
            <a:spLocks noGrp="1"/>
          </p:cNvSpPr>
          <p:nvPr>
            <p:ph idx="1"/>
          </p:nvPr>
        </p:nvSpPr>
        <p:spPr/>
        <p:txBody>
          <a:bodyPr>
            <a:normAutofit lnSpcReduction="10000"/>
          </a:bodyPr>
          <a:lstStyle/>
          <a:p>
            <a:r>
              <a:rPr lang="en-US" dirty="0"/>
              <a:t>MCTS creates a statistics tree (describing the value of a position)</a:t>
            </a:r>
          </a:p>
          <a:p>
            <a:r>
              <a:rPr lang="en-US" dirty="0"/>
              <a:t>Idea is to focus the search time to more relevant options. </a:t>
            </a:r>
          </a:p>
          <a:p>
            <a:r>
              <a:rPr lang="en-US" dirty="0"/>
              <a:t>It comes up with these values by simulating steps (first random later more exploiting) </a:t>
            </a:r>
          </a:p>
          <a:p>
            <a:r>
              <a:rPr lang="en-US" dirty="0"/>
              <a:t>Selection, Expansion, Simulation, Update -&gt; </a:t>
            </a:r>
            <a:r>
              <a:rPr lang="de-DE" dirty="0">
                <a:hlinkClick r:id="rId3"/>
              </a:rPr>
              <a:t>https://www.youtube.com/watch?v=Fbs4lnGLS8M&amp;ab_channel=FullstackAcademy</a:t>
            </a:r>
            <a:endParaRPr lang="de-DE" dirty="0"/>
          </a:p>
          <a:p>
            <a:endParaRPr lang="en-US" dirty="0"/>
          </a:p>
          <a:p>
            <a:r>
              <a:rPr lang="en-US" dirty="0"/>
              <a:t>Open Ended Environments (no domain dependent evaluation function required)</a:t>
            </a:r>
          </a:p>
          <a:p>
            <a:endParaRPr lang="de-DE" dirty="0"/>
          </a:p>
        </p:txBody>
      </p:sp>
    </p:spTree>
    <p:extLst>
      <p:ext uri="{BB962C8B-B14F-4D97-AF65-F5344CB8AC3E}">
        <p14:creationId xmlns:p14="http://schemas.microsoft.com/office/powerpoint/2010/main" val="12345536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A8210-2460-4DB6-BBEB-C5462FA9118F}"/>
              </a:ext>
            </a:extLst>
          </p:cNvPr>
          <p:cNvSpPr>
            <a:spLocks noGrp="1"/>
          </p:cNvSpPr>
          <p:nvPr>
            <p:ph type="title"/>
          </p:nvPr>
        </p:nvSpPr>
        <p:spPr/>
        <p:txBody>
          <a:bodyPr/>
          <a:lstStyle/>
          <a:p>
            <a:r>
              <a:rPr lang="en-US" dirty="0"/>
              <a:t>Selection, Expansion, Simulation, Update</a:t>
            </a:r>
            <a:endParaRPr lang="de-DE" dirty="0"/>
          </a:p>
        </p:txBody>
      </p:sp>
      <p:sp>
        <p:nvSpPr>
          <p:cNvPr id="4" name="Oval 3">
            <a:extLst>
              <a:ext uri="{FF2B5EF4-FFF2-40B4-BE49-F238E27FC236}">
                <a16:creationId xmlns:a16="http://schemas.microsoft.com/office/drawing/2014/main" id="{BCCA318A-3CBF-420F-BB4B-3B74AD3B16F3}"/>
              </a:ext>
            </a:extLst>
          </p:cNvPr>
          <p:cNvSpPr/>
          <p:nvPr/>
        </p:nvSpPr>
        <p:spPr>
          <a:xfrm>
            <a:off x="5308600" y="1690688"/>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8" name="Straight Connector 7">
            <a:extLst>
              <a:ext uri="{FF2B5EF4-FFF2-40B4-BE49-F238E27FC236}">
                <a16:creationId xmlns:a16="http://schemas.microsoft.com/office/drawing/2014/main" id="{E723AA89-FE13-4557-B6DE-841B18761DC7}"/>
              </a:ext>
            </a:extLst>
          </p:cNvPr>
          <p:cNvCxnSpPr>
            <a:stCxn id="4" idx="3"/>
          </p:cNvCxnSpPr>
          <p:nvPr/>
        </p:nvCxnSpPr>
        <p:spPr>
          <a:xfrm flipH="1">
            <a:off x="4629150" y="2120229"/>
            <a:ext cx="759424" cy="470571"/>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8C654A57-49BE-4F74-AFCE-33192F1F5958}"/>
              </a:ext>
            </a:extLst>
          </p:cNvPr>
          <p:cNvCxnSpPr>
            <a:cxnSpLocks/>
          </p:cNvCxnSpPr>
          <p:nvPr/>
        </p:nvCxnSpPr>
        <p:spPr>
          <a:xfrm>
            <a:off x="5581650" y="1879600"/>
            <a:ext cx="0" cy="812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C6C22BC-F298-4512-8368-03075CA835AB}"/>
              </a:ext>
            </a:extLst>
          </p:cNvPr>
          <p:cNvCxnSpPr>
            <a:cxnSpLocks/>
          </p:cNvCxnSpPr>
          <p:nvPr/>
        </p:nvCxnSpPr>
        <p:spPr>
          <a:xfrm>
            <a:off x="5581650" y="1942307"/>
            <a:ext cx="806450" cy="692943"/>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E8A92036-94F7-42C0-90A1-5AE33F5FDA62}"/>
              </a:ext>
            </a:extLst>
          </p:cNvPr>
          <p:cNvSpPr txBox="1"/>
          <p:nvPr/>
        </p:nvSpPr>
        <p:spPr>
          <a:xfrm>
            <a:off x="7804150" y="2120229"/>
            <a:ext cx="2947345" cy="369332"/>
          </a:xfrm>
          <a:prstGeom prst="rect">
            <a:avLst/>
          </a:prstGeom>
          <a:noFill/>
        </p:spPr>
        <p:txBody>
          <a:bodyPr wrap="none" rtlCol="0">
            <a:spAutoFit/>
          </a:bodyPr>
          <a:lstStyle/>
          <a:p>
            <a:r>
              <a:rPr lang="en-US" dirty="0"/>
              <a:t>MCTS begins with a stats tree</a:t>
            </a:r>
            <a:endParaRPr lang="de-DE" dirty="0"/>
          </a:p>
        </p:txBody>
      </p:sp>
    </p:spTree>
    <p:extLst>
      <p:ext uri="{BB962C8B-B14F-4D97-AF65-F5344CB8AC3E}">
        <p14:creationId xmlns:p14="http://schemas.microsoft.com/office/powerpoint/2010/main" val="29046054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A8210-2460-4DB6-BBEB-C5462FA9118F}"/>
              </a:ext>
            </a:extLst>
          </p:cNvPr>
          <p:cNvSpPr>
            <a:spLocks noGrp="1"/>
          </p:cNvSpPr>
          <p:nvPr>
            <p:ph type="title"/>
          </p:nvPr>
        </p:nvSpPr>
        <p:spPr/>
        <p:txBody>
          <a:bodyPr/>
          <a:lstStyle/>
          <a:p>
            <a:r>
              <a:rPr lang="en-US" dirty="0"/>
              <a:t>Selection, Expansion, Simulation, Update</a:t>
            </a:r>
            <a:endParaRPr lang="de-DE" dirty="0"/>
          </a:p>
        </p:txBody>
      </p:sp>
      <p:sp>
        <p:nvSpPr>
          <p:cNvPr id="4" name="Oval 3">
            <a:extLst>
              <a:ext uri="{FF2B5EF4-FFF2-40B4-BE49-F238E27FC236}">
                <a16:creationId xmlns:a16="http://schemas.microsoft.com/office/drawing/2014/main" id="{BCCA318A-3CBF-420F-BB4B-3B74AD3B16F3}"/>
              </a:ext>
            </a:extLst>
          </p:cNvPr>
          <p:cNvSpPr/>
          <p:nvPr/>
        </p:nvSpPr>
        <p:spPr>
          <a:xfrm>
            <a:off x="5308600" y="1690688"/>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8" name="Straight Connector 7">
            <a:extLst>
              <a:ext uri="{FF2B5EF4-FFF2-40B4-BE49-F238E27FC236}">
                <a16:creationId xmlns:a16="http://schemas.microsoft.com/office/drawing/2014/main" id="{E723AA89-FE13-4557-B6DE-841B18761DC7}"/>
              </a:ext>
            </a:extLst>
          </p:cNvPr>
          <p:cNvCxnSpPr>
            <a:stCxn id="4" idx="3"/>
          </p:cNvCxnSpPr>
          <p:nvPr/>
        </p:nvCxnSpPr>
        <p:spPr>
          <a:xfrm flipH="1">
            <a:off x="4629150" y="2120229"/>
            <a:ext cx="759424" cy="470571"/>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8C654A57-49BE-4F74-AFCE-33192F1F5958}"/>
              </a:ext>
            </a:extLst>
          </p:cNvPr>
          <p:cNvCxnSpPr>
            <a:cxnSpLocks/>
          </p:cNvCxnSpPr>
          <p:nvPr/>
        </p:nvCxnSpPr>
        <p:spPr>
          <a:xfrm>
            <a:off x="5581650" y="1879600"/>
            <a:ext cx="0" cy="812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C6C22BC-F298-4512-8368-03075CA835AB}"/>
              </a:ext>
            </a:extLst>
          </p:cNvPr>
          <p:cNvCxnSpPr>
            <a:cxnSpLocks/>
          </p:cNvCxnSpPr>
          <p:nvPr/>
        </p:nvCxnSpPr>
        <p:spPr>
          <a:xfrm>
            <a:off x="5581650" y="1942307"/>
            <a:ext cx="806450" cy="692943"/>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E8A92036-94F7-42C0-90A1-5AE33F5FDA62}"/>
              </a:ext>
            </a:extLst>
          </p:cNvPr>
          <p:cNvSpPr txBox="1"/>
          <p:nvPr/>
        </p:nvSpPr>
        <p:spPr>
          <a:xfrm>
            <a:off x="7804150" y="2120229"/>
            <a:ext cx="1136850" cy="369332"/>
          </a:xfrm>
          <a:prstGeom prst="rect">
            <a:avLst/>
          </a:prstGeom>
          <a:noFill/>
        </p:spPr>
        <p:txBody>
          <a:bodyPr wrap="none" rtlCol="0">
            <a:spAutoFit/>
          </a:bodyPr>
          <a:lstStyle/>
          <a:p>
            <a:r>
              <a:rPr lang="en-US" dirty="0"/>
              <a:t>Expansion</a:t>
            </a:r>
            <a:endParaRPr lang="de-DE" dirty="0"/>
          </a:p>
        </p:txBody>
      </p:sp>
      <p:sp>
        <p:nvSpPr>
          <p:cNvPr id="3" name="Oval 2">
            <a:extLst>
              <a:ext uri="{FF2B5EF4-FFF2-40B4-BE49-F238E27FC236}">
                <a16:creationId xmlns:a16="http://schemas.microsoft.com/office/drawing/2014/main" id="{A4B6B992-6036-469D-9396-7D5663B4BE40}"/>
              </a:ext>
            </a:extLst>
          </p:cNvPr>
          <p:cNvSpPr/>
          <p:nvPr/>
        </p:nvSpPr>
        <p:spPr>
          <a:xfrm>
            <a:off x="4318001" y="2383631"/>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11514239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A8210-2460-4DB6-BBEB-C5462FA9118F}"/>
              </a:ext>
            </a:extLst>
          </p:cNvPr>
          <p:cNvSpPr>
            <a:spLocks noGrp="1"/>
          </p:cNvSpPr>
          <p:nvPr>
            <p:ph type="title"/>
          </p:nvPr>
        </p:nvSpPr>
        <p:spPr/>
        <p:txBody>
          <a:bodyPr/>
          <a:lstStyle/>
          <a:p>
            <a:r>
              <a:rPr lang="en-US" dirty="0"/>
              <a:t>Selection, Expansion, Simulation, Update</a:t>
            </a:r>
            <a:endParaRPr lang="de-DE" dirty="0"/>
          </a:p>
        </p:txBody>
      </p:sp>
      <p:sp>
        <p:nvSpPr>
          <p:cNvPr id="4" name="Oval 3">
            <a:extLst>
              <a:ext uri="{FF2B5EF4-FFF2-40B4-BE49-F238E27FC236}">
                <a16:creationId xmlns:a16="http://schemas.microsoft.com/office/drawing/2014/main" id="{BCCA318A-3CBF-420F-BB4B-3B74AD3B16F3}"/>
              </a:ext>
            </a:extLst>
          </p:cNvPr>
          <p:cNvSpPr/>
          <p:nvPr/>
        </p:nvSpPr>
        <p:spPr>
          <a:xfrm>
            <a:off x="5308600" y="1690688"/>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8" name="Straight Connector 7">
            <a:extLst>
              <a:ext uri="{FF2B5EF4-FFF2-40B4-BE49-F238E27FC236}">
                <a16:creationId xmlns:a16="http://schemas.microsoft.com/office/drawing/2014/main" id="{E723AA89-FE13-4557-B6DE-841B18761DC7}"/>
              </a:ext>
            </a:extLst>
          </p:cNvPr>
          <p:cNvCxnSpPr>
            <a:stCxn id="4" idx="3"/>
          </p:cNvCxnSpPr>
          <p:nvPr/>
        </p:nvCxnSpPr>
        <p:spPr>
          <a:xfrm flipH="1">
            <a:off x="4629150" y="2120229"/>
            <a:ext cx="759424" cy="470571"/>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8C654A57-49BE-4F74-AFCE-33192F1F5958}"/>
              </a:ext>
            </a:extLst>
          </p:cNvPr>
          <p:cNvCxnSpPr>
            <a:cxnSpLocks/>
          </p:cNvCxnSpPr>
          <p:nvPr/>
        </p:nvCxnSpPr>
        <p:spPr>
          <a:xfrm>
            <a:off x="5581650" y="1879600"/>
            <a:ext cx="0" cy="812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C6C22BC-F298-4512-8368-03075CA835AB}"/>
              </a:ext>
            </a:extLst>
          </p:cNvPr>
          <p:cNvCxnSpPr>
            <a:cxnSpLocks/>
          </p:cNvCxnSpPr>
          <p:nvPr/>
        </p:nvCxnSpPr>
        <p:spPr>
          <a:xfrm>
            <a:off x="5581650" y="1942307"/>
            <a:ext cx="806450" cy="692943"/>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E8A92036-94F7-42C0-90A1-5AE33F5FDA62}"/>
              </a:ext>
            </a:extLst>
          </p:cNvPr>
          <p:cNvSpPr txBox="1"/>
          <p:nvPr/>
        </p:nvSpPr>
        <p:spPr>
          <a:xfrm>
            <a:off x="7804150" y="2120229"/>
            <a:ext cx="1184427" cy="369332"/>
          </a:xfrm>
          <a:prstGeom prst="rect">
            <a:avLst/>
          </a:prstGeom>
          <a:noFill/>
        </p:spPr>
        <p:txBody>
          <a:bodyPr wrap="none" rtlCol="0">
            <a:spAutoFit/>
          </a:bodyPr>
          <a:lstStyle/>
          <a:p>
            <a:r>
              <a:rPr lang="en-US" dirty="0"/>
              <a:t>Simulation</a:t>
            </a:r>
            <a:endParaRPr lang="de-DE" dirty="0"/>
          </a:p>
        </p:txBody>
      </p:sp>
      <p:sp>
        <p:nvSpPr>
          <p:cNvPr id="3" name="Oval 2">
            <a:extLst>
              <a:ext uri="{FF2B5EF4-FFF2-40B4-BE49-F238E27FC236}">
                <a16:creationId xmlns:a16="http://schemas.microsoft.com/office/drawing/2014/main" id="{A4B6B992-6036-469D-9396-7D5663B4BE40}"/>
              </a:ext>
            </a:extLst>
          </p:cNvPr>
          <p:cNvSpPr/>
          <p:nvPr/>
        </p:nvSpPr>
        <p:spPr>
          <a:xfrm>
            <a:off x="4318001" y="2383631"/>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5" name="Straight Connector 4">
            <a:extLst>
              <a:ext uri="{FF2B5EF4-FFF2-40B4-BE49-F238E27FC236}">
                <a16:creationId xmlns:a16="http://schemas.microsoft.com/office/drawing/2014/main" id="{2C6D7766-A9BB-4FAC-85A6-B1241EE0B4DB}"/>
              </a:ext>
            </a:extLst>
          </p:cNvPr>
          <p:cNvCxnSpPr>
            <a:cxnSpLocks/>
          </p:cNvCxnSpPr>
          <p:nvPr/>
        </p:nvCxnSpPr>
        <p:spPr>
          <a:xfrm flipH="1">
            <a:off x="4108450" y="2786979"/>
            <a:ext cx="482601" cy="792833"/>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DEEEA3FC-5E03-4A20-8A2C-CA8BD876DF5E}"/>
              </a:ext>
            </a:extLst>
          </p:cNvPr>
          <p:cNvCxnSpPr>
            <a:cxnSpLocks/>
          </p:cNvCxnSpPr>
          <p:nvPr/>
        </p:nvCxnSpPr>
        <p:spPr>
          <a:xfrm>
            <a:off x="4108450" y="3579812"/>
            <a:ext cx="349250" cy="573088"/>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89323BF-8DAF-44C1-980F-6987190AEA55}"/>
              </a:ext>
            </a:extLst>
          </p:cNvPr>
          <p:cNvCxnSpPr>
            <a:cxnSpLocks/>
          </p:cNvCxnSpPr>
          <p:nvPr/>
        </p:nvCxnSpPr>
        <p:spPr>
          <a:xfrm flipH="1">
            <a:off x="3371850" y="4152900"/>
            <a:ext cx="1082675" cy="41275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1B256734-C5D1-4042-A3C9-162E610B1D18}"/>
              </a:ext>
            </a:extLst>
          </p:cNvPr>
          <p:cNvCxnSpPr>
            <a:cxnSpLocks/>
          </p:cNvCxnSpPr>
          <p:nvPr/>
        </p:nvCxnSpPr>
        <p:spPr>
          <a:xfrm>
            <a:off x="3368675" y="4565650"/>
            <a:ext cx="949327" cy="1104900"/>
          </a:xfrm>
          <a:prstGeom prst="line">
            <a:avLst/>
          </a:prstGeom>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6C10E3F6-6693-40BD-8295-267755B479FE}"/>
              </a:ext>
            </a:extLst>
          </p:cNvPr>
          <p:cNvSpPr/>
          <p:nvPr/>
        </p:nvSpPr>
        <p:spPr>
          <a:xfrm>
            <a:off x="4181475" y="5583114"/>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a:t>
            </a:r>
            <a:endParaRPr lang="de-DE" dirty="0"/>
          </a:p>
        </p:txBody>
      </p:sp>
      <p:sp>
        <p:nvSpPr>
          <p:cNvPr id="27" name="TextBox 26">
            <a:extLst>
              <a:ext uri="{FF2B5EF4-FFF2-40B4-BE49-F238E27FC236}">
                <a16:creationId xmlns:a16="http://schemas.microsoft.com/office/drawing/2014/main" id="{FD1B6AD2-D485-4EE0-BDF9-3676C145AFD2}"/>
              </a:ext>
            </a:extLst>
          </p:cNvPr>
          <p:cNvSpPr txBox="1"/>
          <p:nvPr/>
        </p:nvSpPr>
        <p:spPr>
          <a:xfrm>
            <a:off x="4318001" y="4212131"/>
            <a:ext cx="5503814" cy="369332"/>
          </a:xfrm>
          <a:prstGeom prst="rect">
            <a:avLst/>
          </a:prstGeom>
          <a:noFill/>
        </p:spPr>
        <p:txBody>
          <a:bodyPr wrap="none" rtlCol="0">
            <a:spAutoFit/>
          </a:bodyPr>
          <a:lstStyle/>
          <a:p>
            <a:r>
              <a:rPr lang="en-US" dirty="0"/>
              <a:t>Playout with Random Moves for itself and the opponent </a:t>
            </a:r>
            <a:endParaRPr lang="de-DE" dirty="0"/>
          </a:p>
        </p:txBody>
      </p:sp>
    </p:spTree>
    <p:extLst>
      <p:ext uri="{BB962C8B-B14F-4D97-AF65-F5344CB8AC3E}">
        <p14:creationId xmlns:p14="http://schemas.microsoft.com/office/powerpoint/2010/main" val="38952153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A8210-2460-4DB6-BBEB-C5462FA9118F}"/>
              </a:ext>
            </a:extLst>
          </p:cNvPr>
          <p:cNvSpPr>
            <a:spLocks noGrp="1"/>
          </p:cNvSpPr>
          <p:nvPr>
            <p:ph type="title"/>
          </p:nvPr>
        </p:nvSpPr>
        <p:spPr/>
        <p:txBody>
          <a:bodyPr/>
          <a:lstStyle/>
          <a:p>
            <a:r>
              <a:rPr lang="en-US" dirty="0"/>
              <a:t>Selection, Expansion, Simulation, Update</a:t>
            </a:r>
            <a:endParaRPr lang="de-DE" dirty="0"/>
          </a:p>
        </p:txBody>
      </p:sp>
      <p:sp>
        <p:nvSpPr>
          <p:cNvPr id="4" name="Oval 3">
            <a:extLst>
              <a:ext uri="{FF2B5EF4-FFF2-40B4-BE49-F238E27FC236}">
                <a16:creationId xmlns:a16="http://schemas.microsoft.com/office/drawing/2014/main" id="{BCCA318A-3CBF-420F-BB4B-3B74AD3B16F3}"/>
              </a:ext>
            </a:extLst>
          </p:cNvPr>
          <p:cNvSpPr/>
          <p:nvPr/>
        </p:nvSpPr>
        <p:spPr>
          <a:xfrm>
            <a:off x="5308600" y="1690688"/>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8" name="Straight Connector 7">
            <a:extLst>
              <a:ext uri="{FF2B5EF4-FFF2-40B4-BE49-F238E27FC236}">
                <a16:creationId xmlns:a16="http://schemas.microsoft.com/office/drawing/2014/main" id="{E723AA89-FE13-4557-B6DE-841B18761DC7}"/>
              </a:ext>
            </a:extLst>
          </p:cNvPr>
          <p:cNvCxnSpPr>
            <a:stCxn id="4" idx="3"/>
          </p:cNvCxnSpPr>
          <p:nvPr/>
        </p:nvCxnSpPr>
        <p:spPr>
          <a:xfrm flipH="1">
            <a:off x="4629150" y="2120229"/>
            <a:ext cx="759424" cy="470571"/>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8C654A57-49BE-4F74-AFCE-33192F1F5958}"/>
              </a:ext>
            </a:extLst>
          </p:cNvPr>
          <p:cNvCxnSpPr>
            <a:cxnSpLocks/>
          </p:cNvCxnSpPr>
          <p:nvPr/>
        </p:nvCxnSpPr>
        <p:spPr>
          <a:xfrm>
            <a:off x="5581650" y="1879600"/>
            <a:ext cx="0" cy="812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C6C22BC-F298-4512-8368-03075CA835AB}"/>
              </a:ext>
            </a:extLst>
          </p:cNvPr>
          <p:cNvCxnSpPr>
            <a:cxnSpLocks/>
          </p:cNvCxnSpPr>
          <p:nvPr/>
        </p:nvCxnSpPr>
        <p:spPr>
          <a:xfrm>
            <a:off x="5581650" y="1942307"/>
            <a:ext cx="806450" cy="692943"/>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E8A92036-94F7-42C0-90A1-5AE33F5FDA62}"/>
              </a:ext>
            </a:extLst>
          </p:cNvPr>
          <p:cNvSpPr txBox="1"/>
          <p:nvPr/>
        </p:nvSpPr>
        <p:spPr>
          <a:xfrm>
            <a:off x="7804150" y="2120229"/>
            <a:ext cx="874150" cy="369332"/>
          </a:xfrm>
          <a:prstGeom prst="rect">
            <a:avLst/>
          </a:prstGeom>
          <a:noFill/>
        </p:spPr>
        <p:txBody>
          <a:bodyPr wrap="none" rtlCol="0">
            <a:spAutoFit/>
          </a:bodyPr>
          <a:lstStyle/>
          <a:p>
            <a:r>
              <a:rPr lang="en-US" dirty="0"/>
              <a:t>Update</a:t>
            </a:r>
            <a:endParaRPr lang="de-DE" dirty="0"/>
          </a:p>
        </p:txBody>
      </p:sp>
      <p:sp>
        <p:nvSpPr>
          <p:cNvPr id="3" name="Oval 2">
            <a:extLst>
              <a:ext uri="{FF2B5EF4-FFF2-40B4-BE49-F238E27FC236}">
                <a16:creationId xmlns:a16="http://schemas.microsoft.com/office/drawing/2014/main" id="{A4B6B992-6036-469D-9396-7D5663B4BE40}"/>
              </a:ext>
            </a:extLst>
          </p:cNvPr>
          <p:cNvSpPr/>
          <p:nvPr/>
        </p:nvSpPr>
        <p:spPr>
          <a:xfrm>
            <a:off x="4318001" y="2383631"/>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5" name="Oval 24">
            <a:extLst>
              <a:ext uri="{FF2B5EF4-FFF2-40B4-BE49-F238E27FC236}">
                <a16:creationId xmlns:a16="http://schemas.microsoft.com/office/drawing/2014/main" id="{6C10E3F6-6693-40BD-8295-267755B479FE}"/>
              </a:ext>
            </a:extLst>
          </p:cNvPr>
          <p:cNvSpPr/>
          <p:nvPr/>
        </p:nvSpPr>
        <p:spPr>
          <a:xfrm>
            <a:off x="4181475" y="5583114"/>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a:t>
            </a:r>
            <a:endParaRPr lang="de-DE" dirty="0"/>
          </a:p>
        </p:txBody>
      </p:sp>
      <p:sp>
        <p:nvSpPr>
          <p:cNvPr id="9" name="TextBox 8">
            <a:extLst>
              <a:ext uri="{FF2B5EF4-FFF2-40B4-BE49-F238E27FC236}">
                <a16:creationId xmlns:a16="http://schemas.microsoft.com/office/drawing/2014/main" id="{986FCF13-3D6F-4C66-A5B1-F35B45B2FC0D}"/>
              </a:ext>
            </a:extLst>
          </p:cNvPr>
          <p:cNvSpPr txBox="1"/>
          <p:nvPr/>
        </p:nvSpPr>
        <p:spPr>
          <a:xfrm>
            <a:off x="4356101" y="2406134"/>
            <a:ext cx="508473" cy="369332"/>
          </a:xfrm>
          <a:prstGeom prst="rect">
            <a:avLst/>
          </a:prstGeom>
          <a:noFill/>
        </p:spPr>
        <p:txBody>
          <a:bodyPr wrap="none" rtlCol="0">
            <a:spAutoFit/>
          </a:bodyPr>
          <a:lstStyle/>
          <a:p>
            <a:r>
              <a:rPr lang="en-US" dirty="0"/>
              <a:t>1/1</a:t>
            </a:r>
            <a:endParaRPr lang="de-DE" dirty="0"/>
          </a:p>
        </p:txBody>
      </p:sp>
      <p:sp>
        <p:nvSpPr>
          <p:cNvPr id="11" name="TextBox 10">
            <a:extLst>
              <a:ext uri="{FF2B5EF4-FFF2-40B4-BE49-F238E27FC236}">
                <a16:creationId xmlns:a16="http://schemas.microsoft.com/office/drawing/2014/main" id="{061E6C95-1217-4850-A4F5-AAEFA16F8E26}"/>
              </a:ext>
            </a:extLst>
          </p:cNvPr>
          <p:cNvSpPr txBox="1"/>
          <p:nvPr/>
        </p:nvSpPr>
        <p:spPr>
          <a:xfrm>
            <a:off x="4356101" y="4202267"/>
            <a:ext cx="3334952" cy="646331"/>
          </a:xfrm>
          <a:prstGeom prst="rect">
            <a:avLst/>
          </a:prstGeom>
          <a:noFill/>
        </p:spPr>
        <p:txBody>
          <a:bodyPr wrap="none" rtlCol="0">
            <a:spAutoFit/>
          </a:bodyPr>
          <a:lstStyle/>
          <a:p>
            <a:r>
              <a:rPr lang="en-US" dirty="0"/>
              <a:t>Update the Statistics Information </a:t>
            </a:r>
            <a:br>
              <a:rPr lang="en-US" dirty="0"/>
            </a:br>
            <a:r>
              <a:rPr lang="en-US" dirty="0"/>
              <a:t>1 win out of 1 try</a:t>
            </a:r>
            <a:endParaRPr lang="de-DE" dirty="0"/>
          </a:p>
        </p:txBody>
      </p:sp>
      <p:cxnSp>
        <p:nvCxnSpPr>
          <p:cNvPr id="13" name="Straight Arrow Connector 12">
            <a:extLst>
              <a:ext uri="{FF2B5EF4-FFF2-40B4-BE49-F238E27FC236}">
                <a16:creationId xmlns:a16="http://schemas.microsoft.com/office/drawing/2014/main" id="{BFBD7B3C-E670-476C-9147-F9444020894B}"/>
              </a:ext>
            </a:extLst>
          </p:cNvPr>
          <p:cNvCxnSpPr>
            <a:cxnSpLocks/>
          </p:cNvCxnSpPr>
          <p:nvPr/>
        </p:nvCxnSpPr>
        <p:spPr>
          <a:xfrm flipV="1">
            <a:off x="4356101" y="2959100"/>
            <a:ext cx="63499" cy="25273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05187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A8210-2460-4DB6-BBEB-C5462FA9118F}"/>
              </a:ext>
            </a:extLst>
          </p:cNvPr>
          <p:cNvSpPr>
            <a:spLocks noGrp="1"/>
          </p:cNvSpPr>
          <p:nvPr>
            <p:ph type="title"/>
          </p:nvPr>
        </p:nvSpPr>
        <p:spPr/>
        <p:txBody>
          <a:bodyPr/>
          <a:lstStyle/>
          <a:p>
            <a:r>
              <a:rPr lang="en-US" dirty="0"/>
              <a:t>Selection, Expansion, Simulation, Update</a:t>
            </a:r>
            <a:endParaRPr lang="de-DE" dirty="0"/>
          </a:p>
        </p:txBody>
      </p:sp>
      <p:sp>
        <p:nvSpPr>
          <p:cNvPr id="4" name="Oval 3">
            <a:extLst>
              <a:ext uri="{FF2B5EF4-FFF2-40B4-BE49-F238E27FC236}">
                <a16:creationId xmlns:a16="http://schemas.microsoft.com/office/drawing/2014/main" id="{BCCA318A-3CBF-420F-BB4B-3B74AD3B16F3}"/>
              </a:ext>
            </a:extLst>
          </p:cNvPr>
          <p:cNvSpPr/>
          <p:nvPr/>
        </p:nvSpPr>
        <p:spPr>
          <a:xfrm>
            <a:off x="5308600" y="1690688"/>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8" name="Straight Connector 7">
            <a:extLst>
              <a:ext uri="{FF2B5EF4-FFF2-40B4-BE49-F238E27FC236}">
                <a16:creationId xmlns:a16="http://schemas.microsoft.com/office/drawing/2014/main" id="{E723AA89-FE13-4557-B6DE-841B18761DC7}"/>
              </a:ext>
            </a:extLst>
          </p:cNvPr>
          <p:cNvCxnSpPr>
            <a:stCxn id="4" idx="3"/>
          </p:cNvCxnSpPr>
          <p:nvPr/>
        </p:nvCxnSpPr>
        <p:spPr>
          <a:xfrm flipH="1">
            <a:off x="4629150" y="2120229"/>
            <a:ext cx="759424" cy="470571"/>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8C654A57-49BE-4F74-AFCE-33192F1F5958}"/>
              </a:ext>
            </a:extLst>
          </p:cNvPr>
          <p:cNvCxnSpPr>
            <a:cxnSpLocks/>
          </p:cNvCxnSpPr>
          <p:nvPr/>
        </p:nvCxnSpPr>
        <p:spPr>
          <a:xfrm>
            <a:off x="5581650" y="1879600"/>
            <a:ext cx="0" cy="812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C6C22BC-F298-4512-8368-03075CA835AB}"/>
              </a:ext>
            </a:extLst>
          </p:cNvPr>
          <p:cNvCxnSpPr>
            <a:cxnSpLocks/>
          </p:cNvCxnSpPr>
          <p:nvPr/>
        </p:nvCxnSpPr>
        <p:spPr>
          <a:xfrm>
            <a:off x="5581650" y="1942307"/>
            <a:ext cx="806450" cy="692943"/>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E8A92036-94F7-42C0-90A1-5AE33F5FDA62}"/>
              </a:ext>
            </a:extLst>
          </p:cNvPr>
          <p:cNvSpPr txBox="1"/>
          <p:nvPr/>
        </p:nvSpPr>
        <p:spPr>
          <a:xfrm>
            <a:off x="7010400" y="2035770"/>
            <a:ext cx="4993355" cy="1200329"/>
          </a:xfrm>
          <a:prstGeom prst="rect">
            <a:avLst/>
          </a:prstGeom>
          <a:noFill/>
        </p:spPr>
        <p:txBody>
          <a:bodyPr wrap="none" rtlCol="0">
            <a:spAutoFit/>
          </a:bodyPr>
          <a:lstStyle/>
          <a:p>
            <a:r>
              <a:rPr lang="en-US" dirty="0"/>
              <a:t>Same for the remaining actions</a:t>
            </a:r>
          </a:p>
          <a:p>
            <a:endParaRPr lang="en-US" dirty="0"/>
          </a:p>
          <a:p>
            <a:r>
              <a:rPr lang="en-US" dirty="0"/>
              <a:t>At this point the left node would be the best move!</a:t>
            </a:r>
          </a:p>
          <a:p>
            <a:r>
              <a:rPr lang="en-US" dirty="0"/>
              <a:t>But too small sample size to be sure!</a:t>
            </a:r>
            <a:endParaRPr lang="de-DE" dirty="0"/>
          </a:p>
        </p:txBody>
      </p:sp>
      <p:sp>
        <p:nvSpPr>
          <p:cNvPr id="3" name="Oval 2">
            <a:extLst>
              <a:ext uri="{FF2B5EF4-FFF2-40B4-BE49-F238E27FC236}">
                <a16:creationId xmlns:a16="http://schemas.microsoft.com/office/drawing/2014/main" id="{A4B6B992-6036-469D-9396-7D5663B4BE40}"/>
              </a:ext>
            </a:extLst>
          </p:cNvPr>
          <p:cNvSpPr/>
          <p:nvPr/>
        </p:nvSpPr>
        <p:spPr>
          <a:xfrm>
            <a:off x="4318001" y="2383631"/>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5" name="Oval 24">
            <a:extLst>
              <a:ext uri="{FF2B5EF4-FFF2-40B4-BE49-F238E27FC236}">
                <a16:creationId xmlns:a16="http://schemas.microsoft.com/office/drawing/2014/main" id="{6C10E3F6-6693-40BD-8295-267755B479FE}"/>
              </a:ext>
            </a:extLst>
          </p:cNvPr>
          <p:cNvSpPr/>
          <p:nvPr/>
        </p:nvSpPr>
        <p:spPr>
          <a:xfrm>
            <a:off x="4889501" y="5705352"/>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t>
            </a:r>
            <a:endParaRPr lang="de-DE" dirty="0"/>
          </a:p>
        </p:txBody>
      </p:sp>
      <p:sp>
        <p:nvSpPr>
          <p:cNvPr id="9" name="TextBox 8">
            <a:extLst>
              <a:ext uri="{FF2B5EF4-FFF2-40B4-BE49-F238E27FC236}">
                <a16:creationId xmlns:a16="http://schemas.microsoft.com/office/drawing/2014/main" id="{986FCF13-3D6F-4C66-A5B1-F35B45B2FC0D}"/>
              </a:ext>
            </a:extLst>
          </p:cNvPr>
          <p:cNvSpPr txBox="1"/>
          <p:nvPr/>
        </p:nvSpPr>
        <p:spPr>
          <a:xfrm>
            <a:off x="4356101" y="2406134"/>
            <a:ext cx="508473" cy="369332"/>
          </a:xfrm>
          <a:prstGeom prst="rect">
            <a:avLst/>
          </a:prstGeom>
          <a:noFill/>
        </p:spPr>
        <p:txBody>
          <a:bodyPr wrap="none" rtlCol="0">
            <a:spAutoFit/>
          </a:bodyPr>
          <a:lstStyle/>
          <a:p>
            <a:r>
              <a:rPr lang="en-US" dirty="0"/>
              <a:t>1/1</a:t>
            </a:r>
            <a:endParaRPr lang="de-DE" dirty="0"/>
          </a:p>
        </p:txBody>
      </p:sp>
      <p:sp>
        <p:nvSpPr>
          <p:cNvPr id="11" name="TextBox 10">
            <a:extLst>
              <a:ext uri="{FF2B5EF4-FFF2-40B4-BE49-F238E27FC236}">
                <a16:creationId xmlns:a16="http://schemas.microsoft.com/office/drawing/2014/main" id="{061E6C95-1217-4850-A4F5-AAEFA16F8E26}"/>
              </a:ext>
            </a:extLst>
          </p:cNvPr>
          <p:cNvSpPr txBox="1"/>
          <p:nvPr/>
        </p:nvSpPr>
        <p:spPr>
          <a:xfrm>
            <a:off x="6686915" y="4462617"/>
            <a:ext cx="3334952" cy="646331"/>
          </a:xfrm>
          <a:prstGeom prst="rect">
            <a:avLst/>
          </a:prstGeom>
          <a:noFill/>
        </p:spPr>
        <p:txBody>
          <a:bodyPr wrap="none" rtlCol="0">
            <a:spAutoFit/>
          </a:bodyPr>
          <a:lstStyle/>
          <a:p>
            <a:r>
              <a:rPr lang="en-US" dirty="0"/>
              <a:t>Update the Statistics Information </a:t>
            </a:r>
            <a:br>
              <a:rPr lang="en-US" dirty="0"/>
            </a:br>
            <a:r>
              <a:rPr lang="en-US" dirty="0"/>
              <a:t>0 win out of 1 try</a:t>
            </a:r>
            <a:endParaRPr lang="de-DE" dirty="0"/>
          </a:p>
        </p:txBody>
      </p:sp>
      <p:cxnSp>
        <p:nvCxnSpPr>
          <p:cNvPr id="13" name="Straight Arrow Connector 12">
            <a:extLst>
              <a:ext uri="{FF2B5EF4-FFF2-40B4-BE49-F238E27FC236}">
                <a16:creationId xmlns:a16="http://schemas.microsoft.com/office/drawing/2014/main" id="{BFBD7B3C-E670-476C-9147-F9444020894B}"/>
              </a:ext>
            </a:extLst>
          </p:cNvPr>
          <p:cNvCxnSpPr>
            <a:cxnSpLocks/>
          </p:cNvCxnSpPr>
          <p:nvPr/>
        </p:nvCxnSpPr>
        <p:spPr>
          <a:xfrm flipV="1">
            <a:off x="5162551" y="3061372"/>
            <a:ext cx="304799" cy="25393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Oval 4">
            <a:extLst>
              <a:ext uri="{FF2B5EF4-FFF2-40B4-BE49-F238E27FC236}">
                <a16:creationId xmlns:a16="http://schemas.microsoft.com/office/drawing/2014/main" id="{5CA94B37-A792-4960-AA38-E25ED8ACD706}"/>
              </a:ext>
            </a:extLst>
          </p:cNvPr>
          <p:cNvSpPr/>
          <p:nvPr/>
        </p:nvSpPr>
        <p:spPr>
          <a:xfrm>
            <a:off x="5298839" y="2455862"/>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 name="TextBox 5">
            <a:extLst>
              <a:ext uri="{FF2B5EF4-FFF2-40B4-BE49-F238E27FC236}">
                <a16:creationId xmlns:a16="http://schemas.microsoft.com/office/drawing/2014/main" id="{FB56EB7B-80D4-417C-9C46-56F31D5F265E}"/>
              </a:ext>
            </a:extLst>
          </p:cNvPr>
          <p:cNvSpPr txBox="1"/>
          <p:nvPr/>
        </p:nvSpPr>
        <p:spPr>
          <a:xfrm>
            <a:off x="5336939" y="2478365"/>
            <a:ext cx="508473" cy="369332"/>
          </a:xfrm>
          <a:prstGeom prst="rect">
            <a:avLst/>
          </a:prstGeom>
          <a:noFill/>
        </p:spPr>
        <p:txBody>
          <a:bodyPr wrap="none" rtlCol="0">
            <a:spAutoFit/>
          </a:bodyPr>
          <a:lstStyle/>
          <a:p>
            <a:r>
              <a:rPr lang="en-US" dirty="0"/>
              <a:t>0/1</a:t>
            </a:r>
            <a:endParaRPr lang="de-DE" dirty="0"/>
          </a:p>
        </p:txBody>
      </p:sp>
      <p:sp>
        <p:nvSpPr>
          <p:cNvPr id="7" name="Oval 6">
            <a:extLst>
              <a:ext uri="{FF2B5EF4-FFF2-40B4-BE49-F238E27FC236}">
                <a16:creationId xmlns:a16="http://schemas.microsoft.com/office/drawing/2014/main" id="{070C65F0-B231-4BDC-A7B2-05B7D468E9B6}"/>
              </a:ext>
            </a:extLst>
          </p:cNvPr>
          <p:cNvSpPr/>
          <p:nvPr/>
        </p:nvSpPr>
        <p:spPr>
          <a:xfrm>
            <a:off x="6089650" y="2459953"/>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2" name="TextBox 11">
            <a:extLst>
              <a:ext uri="{FF2B5EF4-FFF2-40B4-BE49-F238E27FC236}">
                <a16:creationId xmlns:a16="http://schemas.microsoft.com/office/drawing/2014/main" id="{B898C23A-B213-426D-887B-11011DB2CE24}"/>
              </a:ext>
            </a:extLst>
          </p:cNvPr>
          <p:cNvSpPr txBox="1"/>
          <p:nvPr/>
        </p:nvSpPr>
        <p:spPr>
          <a:xfrm>
            <a:off x="6127750" y="2482456"/>
            <a:ext cx="508473" cy="369332"/>
          </a:xfrm>
          <a:prstGeom prst="rect">
            <a:avLst/>
          </a:prstGeom>
          <a:noFill/>
        </p:spPr>
        <p:txBody>
          <a:bodyPr wrap="none" rtlCol="0">
            <a:spAutoFit/>
          </a:bodyPr>
          <a:lstStyle/>
          <a:p>
            <a:r>
              <a:rPr lang="en-US" dirty="0"/>
              <a:t>0/1</a:t>
            </a:r>
            <a:endParaRPr lang="de-DE" dirty="0"/>
          </a:p>
        </p:txBody>
      </p:sp>
      <p:cxnSp>
        <p:nvCxnSpPr>
          <p:cNvPr id="22" name="Straight Arrow Connector 21">
            <a:extLst>
              <a:ext uri="{FF2B5EF4-FFF2-40B4-BE49-F238E27FC236}">
                <a16:creationId xmlns:a16="http://schemas.microsoft.com/office/drawing/2014/main" id="{AC406FBB-0690-4EE6-BB56-0C4FA9FF6F73}"/>
              </a:ext>
            </a:extLst>
          </p:cNvPr>
          <p:cNvCxnSpPr>
            <a:cxnSpLocks/>
          </p:cNvCxnSpPr>
          <p:nvPr/>
        </p:nvCxnSpPr>
        <p:spPr>
          <a:xfrm flipH="1" flipV="1">
            <a:off x="6223000" y="3111500"/>
            <a:ext cx="609600" cy="25938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B3E253F9-6353-4AA7-B287-663ADBD2BB7A}"/>
              </a:ext>
            </a:extLst>
          </p:cNvPr>
          <p:cNvSpPr/>
          <p:nvPr/>
        </p:nvSpPr>
        <p:spPr>
          <a:xfrm>
            <a:off x="6686915" y="5853661"/>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t>
            </a:r>
            <a:endParaRPr lang="de-DE" dirty="0"/>
          </a:p>
        </p:txBody>
      </p:sp>
    </p:spTree>
    <p:extLst>
      <p:ext uri="{BB962C8B-B14F-4D97-AF65-F5344CB8AC3E}">
        <p14:creationId xmlns:p14="http://schemas.microsoft.com/office/powerpoint/2010/main" val="1894386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0FDA02-30B2-455E-855D-90AA8F225EB5}"/>
              </a:ext>
            </a:extLst>
          </p:cNvPr>
          <p:cNvSpPr>
            <a:spLocks noGrp="1"/>
          </p:cNvSpPr>
          <p:nvPr>
            <p:ph type="title"/>
          </p:nvPr>
        </p:nvSpPr>
        <p:spPr/>
        <p:txBody>
          <a:bodyPr/>
          <a:lstStyle/>
          <a:p>
            <a:r>
              <a:rPr lang="en-US" dirty="0"/>
              <a:t>Introduction</a:t>
            </a:r>
            <a:endParaRPr lang="de-DE" dirty="0"/>
          </a:p>
        </p:txBody>
      </p:sp>
      <p:sp>
        <p:nvSpPr>
          <p:cNvPr id="3" name="Content Placeholder 2">
            <a:extLst>
              <a:ext uri="{FF2B5EF4-FFF2-40B4-BE49-F238E27FC236}">
                <a16:creationId xmlns:a16="http://schemas.microsoft.com/office/drawing/2014/main" id="{C72B3946-0DD3-4DB1-BE34-BAB6E70711DA}"/>
              </a:ext>
            </a:extLst>
          </p:cNvPr>
          <p:cNvSpPr>
            <a:spLocks noGrp="1"/>
          </p:cNvSpPr>
          <p:nvPr>
            <p:ph idx="1"/>
          </p:nvPr>
        </p:nvSpPr>
        <p:spPr/>
        <p:txBody>
          <a:bodyPr/>
          <a:lstStyle/>
          <a:p>
            <a:pPr marL="0" indent="0">
              <a:buNone/>
            </a:pPr>
            <a:r>
              <a:rPr lang="en-US" sz="2400" dirty="0"/>
              <a:t>Lukas Steindl, </a:t>
            </a:r>
          </a:p>
          <a:p>
            <a:pPr marL="0" indent="0">
              <a:buNone/>
            </a:pPr>
            <a:r>
              <a:rPr lang="en-US" sz="2400" dirty="0"/>
              <a:t>10+ years at Microsoft mainly working with database systems</a:t>
            </a:r>
          </a:p>
          <a:p>
            <a:pPr marL="0" indent="0">
              <a:buNone/>
            </a:pPr>
            <a:r>
              <a:rPr lang="en-US" sz="2400" dirty="0"/>
              <a:t>BSc. in Business Informatics from University of Hagen,</a:t>
            </a:r>
          </a:p>
          <a:p>
            <a:pPr marL="0" indent="0">
              <a:buNone/>
            </a:pPr>
            <a:r>
              <a:rPr lang="en-US" sz="2400" dirty="0"/>
              <a:t>Currently doing my master thesis </a:t>
            </a:r>
            <a:r>
              <a:rPr lang="en-US" sz="2400" dirty="0">
                <a:hlinkClick r:id="rId2"/>
              </a:rPr>
              <a:t>https://github.com/embedded-machine-learning/ragweed-drone-detection</a:t>
            </a:r>
            <a:r>
              <a:rPr lang="en-US" sz="2400" dirty="0"/>
              <a:t> as part of the Data Science Master @ TU Vienna</a:t>
            </a:r>
          </a:p>
          <a:p>
            <a:pPr marL="0" indent="0">
              <a:buNone/>
            </a:pPr>
            <a:endParaRPr lang="en-US" sz="2400" dirty="0"/>
          </a:p>
          <a:p>
            <a:pPr marL="0" indent="0">
              <a:buNone/>
            </a:pPr>
            <a:endParaRPr lang="en-US" sz="2400" dirty="0"/>
          </a:p>
          <a:p>
            <a:pPr marL="0" indent="0">
              <a:buNone/>
            </a:pPr>
            <a:r>
              <a:rPr lang="en-US" sz="2400" dirty="0" err="1"/>
              <a:t>Github</a:t>
            </a:r>
            <a:r>
              <a:rPr lang="en-US" sz="2400" dirty="0"/>
              <a:t>: </a:t>
            </a:r>
            <a:r>
              <a:rPr lang="de-DE" sz="2400" dirty="0"/>
              <a:t>https://github.com/LukasSteindl</a:t>
            </a:r>
            <a:endParaRPr lang="en-US" sz="3600" dirty="0"/>
          </a:p>
          <a:p>
            <a:pPr marL="0" indent="0">
              <a:buNone/>
            </a:pPr>
            <a:endParaRPr lang="en-US" sz="2400" dirty="0"/>
          </a:p>
          <a:p>
            <a:pPr marL="0" indent="0">
              <a:buNone/>
            </a:pPr>
            <a:endParaRPr lang="de-DE" dirty="0"/>
          </a:p>
        </p:txBody>
      </p:sp>
    </p:spTree>
    <p:extLst>
      <p:ext uri="{BB962C8B-B14F-4D97-AF65-F5344CB8AC3E}">
        <p14:creationId xmlns:p14="http://schemas.microsoft.com/office/powerpoint/2010/main" val="20453282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A8210-2460-4DB6-BBEB-C5462FA9118F}"/>
              </a:ext>
            </a:extLst>
          </p:cNvPr>
          <p:cNvSpPr>
            <a:spLocks noGrp="1"/>
          </p:cNvSpPr>
          <p:nvPr>
            <p:ph type="title"/>
          </p:nvPr>
        </p:nvSpPr>
        <p:spPr/>
        <p:txBody>
          <a:bodyPr/>
          <a:lstStyle/>
          <a:p>
            <a:r>
              <a:rPr lang="en-US" dirty="0"/>
              <a:t>Selection, Expansion, Simulation, Update</a:t>
            </a:r>
            <a:endParaRPr lang="de-DE" dirty="0"/>
          </a:p>
        </p:txBody>
      </p:sp>
      <p:sp>
        <p:nvSpPr>
          <p:cNvPr id="4" name="Oval 3">
            <a:extLst>
              <a:ext uri="{FF2B5EF4-FFF2-40B4-BE49-F238E27FC236}">
                <a16:creationId xmlns:a16="http://schemas.microsoft.com/office/drawing/2014/main" id="{BCCA318A-3CBF-420F-BB4B-3B74AD3B16F3}"/>
              </a:ext>
            </a:extLst>
          </p:cNvPr>
          <p:cNvSpPr/>
          <p:nvPr/>
        </p:nvSpPr>
        <p:spPr>
          <a:xfrm>
            <a:off x="5308600" y="1690688"/>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8" name="Straight Connector 7">
            <a:extLst>
              <a:ext uri="{FF2B5EF4-FFF2-40B4-BE49-F238E27FC236}">
                <a16:creationId xmlns:a16="http://schemas.microsoft.com/office/drawing/2014/main" id="{E723AA89-FE13-4557-B6DE-841B18761DC7}"/>
              </a:ext>
            </a:extLst>
          </p:cNvPr>
          <p:cNvCxnSpPr>
            <a:stCxn id="4" idx="3"/>
          </p:cNvCxnSpPr>
          <p:nvPr/>
        </p:nvCxnSpPr>
        <p:spPr>
          <a:xfrm flipH="1">
            <a:off x="4629150" y="2120229"/>
            <a:ext cx="759424" cy="470571"/>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8C654A57-49BE-4F74-AFCE-33192F1F5958}"/>
              </a:ext>
            </a:extLst>
          </p:cNvPr>
          <p:cNvCxnSpPr>
            <a:cxnSpLocks/>
          </p:cNvCxnSpPr>
          <p:nvPr/>
        </p:nvCxnSpPr>
        <p:spPr>
          <a:xfrm>
            <a:off x="5581650" y="1879600"/>
            <a:ext cx="0" cy="812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C6C22BC-F298-4512-8368-03075CA835AB}"/>
              </a:ext>
            </a:extLst>
          </p:cNvPr>
          <p:cNvCxnSpPr>
            <a:cxnSpLocks/>
          </p:cNvCxnSpPr>
          <p:nvPr/>
        </p:nvCxnSpPr>
        <p:spPr>
          <a:xfrm>
            <a:off x="5581650" y="1942307"/>
            <a:ext cx="806450" cy="692943"/>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E8A92036-94F7-42C0-90A1-5AE33F5FDA62}"/>
              </a:ext>
            </a:extLst>
          </p:cNvPr>
          <p:cNvSpPr txBox="1"/>
          <p:nvPr/>
        </p:nvSpPr>
        <p:spPr>
          <a:xfrm>
            <a:off x="7010400" y="2035770"/>
            <a:ext cx="4842801" cy="1754326"/>
          </a:xfrm>
          <a:prstGeom prst="rect">
            <a:avLst/>
          </a:prstGeom>
          <a:noFill/>
        </p:spPr>
        <p:txBody>
          <a:bodyPr wrap="none" rtlCol="0">
            <a:spAutoFit/>
          </a:bodyPr>
          <a:lstStyle/>
          <a:p>
            <a:r>
              <a:rPr lang="en-US" dirty="0"/>
              <a:t>Selection</a:t>
            </a:r>
          </a:p>
          <a:p>
            <a:endParaRPr lang="en-US" dirty="0"/>
          </a:p>
          <a:p>
            <a:r>
              <a:rPr lang="en-US" dirty="0"/>
              <a:t>Now that all child nodes have been visited</a:t>
            </a:r>
          </a:p>
          <a:p>
            <a:endParaRPr lang="en-US" dirty="0"/>
          </a:p>
          <a:p>
            <a:r>
              <a:rPr lang="en-US" dirty="0"/>
              <a:t>The selection is based on how good are the stats?</a:t>
            </a:r>
          </a:p>
          <a:p>
            <a:r>
              <a:rPr lang="en-US" dirty="0"/>
              <a:t>How much has a child been ignored?</a:t>
            </a:r>
            <a:endParaRPr lang="de-DE" dirty="0"/>
          </a:p>
        </p:txBody>
      </p:sp>
      <p:sp>
        <p:nvSpPr>
          <p:cNvPr id="3" name="Oval 2">
            <a:extLst>
              <a:ext uri="{FF2B5EF4-FFF2-40B4-BE49-F238E27FC236}">
                <a16:creationId xmlns:a16="http://schemas.microsoft.com/office/drawing/2014/main" id="{A4B6B992-6036-469D-9396-7D5663B4BE40}"/>
              </a:ext>
            </a:extLst>
          </p:cNvPr>
          <p:cNvSpPr/>
          <p:nvPr/>
        </p:nvSpPr>
        <p:spPr>
          <a:xfrm>
            <a:off x="4318001" y="2383631"/>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 name="TextBox 8">
            <a:extLst>
              <a:ext uri="{FF2B5EF4-FFF2-40B4-BE49-F238E27FC236}">
                <a16:creationId xmlns:a16="http://schemas.microsoft.com/office/drawing/2014/main" id="{986FCF13-3D6F-4C66-A5B1-F35B45B2FC0D}"/>
              </a:ext>
            </a:extLst>
          </p:cNvPr>
          <p:cNvSpPr txBox="1"/>
          <p:nvPr/>
        </p:nvSpPr>
        <p:spPr>
          <a:xfrm>
            <a:off x="4356101" y="2406134"/>
            <a:ext cx="508473" cy="369332"/>
          </a:xfrm>
          <a:prstGeom prst="rect">
            <a:avLst/>
          </a:prstGeom>
          <a:noFill/>
        </p:spPr>
        <p:txBody>
          <a:bodyPr wrap="none" rtlCol="0">
            <a:spAutoFit/>
          </a:bodyPr>
          <a:lstStyle/>
          <a:p>
            <a:r>
              <a:rPr lang="en-US" dirty="0"/>
              <a:t>1/1</a:t>
            </a:r>
            <a:endParaRPr lang="de-DE" dirty="0"/>
          </a:p>
        </p:txBody>
      </p:sp>
      <p:sp>
        <p:nvSpPr>
          <p:cNvPr id="5" name="Oval 4">
            <a:extLst>
              <a:ext uri="{FF2B5EF4-FFF2-40B4-BE49-F238E27FC236}">
                <a16:creationId xmlns:a16="http://schemas.microsoft.com/office/drawing/2014/main" id="{5CA94B37-A792-4960-AA38-E25ED8ACD706}"/>
              </a:ext>
            </a:extLst>
          </p:cNvPr>
          <p:cNvSpPr/>
          <p:nvPr/>
        </p:nvSpPr>
        <p:spPr>
          <a:xfrm>
            <a:off x="5298839" y="2455862"/>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 name="TextBox 5">
            <a:extLst>
              <a:ext uri="{FF2B5EF4-FFF2-40B4-BE49-F238E27FC236}">
                <a16:creationId xmlns:a16="http://schemas.microsoft.com/office/drawing/2014/main" id="{FB56EB7B-80D4-417C-9C46-56F31D5F265E}"/>
              </a:ext>
            </a:extLst>
          </p:cNvPr>
          <p:cNvSpPr txBox="1"/>
          <p:nvPr/>
        </p:nvSpPr>
        <p:spPr>
          <a:xfrm>
            <a:off x="5336939" y="2478365"/>
            <a:ext cx="508473" cy="369332"/>
          </a:xfrm>
          <a:prstGeom prst="rect">
            <a:avLst/>
          </a:prstGeom>
          <a:noFill/>
        </p:spPr>
        <p:txBody>
          <a:bodyPr wrap="none" rtlCol="0">
            <a:spAutoFit/>
          </a:bodyPr>
          <a:lstStyle/>
          <a:p>
            <a:r>
              <a:rPr lang="en-US" dirty="0"/>
              <a:t>0/1</a:t>
            </a:r>
            <a:endParaRPr lang="de-DE" dirty="0"/>
          </a:p>
        </p:txBody>
      </p:sp>
      <p:sp>
        <p:nvSpPr>
          <p:cNvPr id="7" name="Oval 6">
            <a:extLst>
              <a:ext uri="{FF2B5EF4-FFF2-40B4-BE49-F238E27FC236}">
                <a16:creationId xmlns:a16="http://schemas.microsoft.com/office/drawing/2014/main" id="{070C65F0-B231-4BDC-A7B2-05B7D468E9B6}"/>
              </a:ext>
            </a:extLst>
          </p:cNvPr>
          <p:cNvSpPr/>
          <p:nvPr/>
        </p:nvSpPr>
        <p:spPr>
          <a:xfrm>
            <a:off x="6089650" y="2459953"/>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2" name="TextBox 11">
            <a:extLst>
              <a:ext uri="{FF2B5EF4-FFF2-40B4-BE49-F238E27FC236}">
                <a16:creationId xmlns:a16="http://schemas.microsoft.com/office/drawing/2014/main" id="{B898C23A-B213-426D-887B-11011DB2CE24}"/>
              </a:ext>
            </a:extLst>
          </p:cNvPr>
          <p:cNvSpPr txBox="1"/>
          <p:nvPr/>
        </p:nvSpPr>
        <p:spPr>
          <a:xfrm>
            <a:off x="6127750" y="2482456"/>
            <a:ext cx="508473" cy="369332"/>
          </a:xfrm>
          <a:prstGeom prst="rect">
            <a:avLst/>
          </a:prstGeom>
          <a:noFill/>
        </p:spPr>
        <p:txBody>
          <a:bodyPr wrap="none" rtlCol="0">
            <a:spAutoFit/>
          </a:bodyPr>
          <a:lstStyle/>
          <a:p>
            <a:r>
              <a:rPr lang="en-US" dirty="0"/>
              <a:t>0/1</a:t>
            </a:r>
            <a:endParaRPr lang="de-DE" dirty="0"/>
          </a:p>
        </p:txBody>
      </p:sp>
    </p:spTree>
    <p:extLst>
      <p:ext uri="{BB962C8B-B14F-4D97-AF65-F5344CB8AC3E}">
        <p14:creationId xmlns:p14="http://schemas.microsoft.com/office/powerpoint/2010/main" val="34769957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A8210-2460-4DB6-BBEB-C5462FA9118F}"/>
              </a:ext>
            </a:extLst>
          </p:cNvPr>
          <p:cNvSpPr>
            <a:spLocks noGrp="1"/>
          </p:cNvSpPr>
          <p:nvPr>
            <p:ph type="title"/>
          </p:nvPr>
        </p:nvSpPr>
        <p:spPr/>
        <p:txBody>
          <a:bodyPr/>
          <a:lstStyle/>
          <a:p>
            <a:r>
              <a:rPr lang="en-US" dirty="0"/>
              <a:t>Selection, Expansion, Simulation, Update</a:t>
            </a:r>
            <a:endParaRPr lang="de-DE" dirty="0"/>
          </a:p>
        </p:txBody>
      </p:sp>
      <p:sp>
        <p:nvSpPr>
          <p:cNvPr id="4" name="Oval 3">
            <a:extLst>
              <a:ext uri="{FF2B5EF4-FFF2-40B4-BE49-F238E27FC236}">
                <a16:creationId xmlns:a16="http://schemas.microsoft.com/office/drawing/2014/main" id="{BCCA318A-3CBF-420F-BB4B-3B74AD3B16F3}"/>
              </a:ext>
            </a:extLst>
          </p:cNvPr>
          <p:cNvSpPr/>
          <p:nvPr/>
        </p:nvSpPr>
        <p:spPr>
          <a:xfrm>
            <a:off x="5308600" y="1690688"/>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8" name="Straight Connector 7">
            <a:extLst>
              <a:ext uri="{FF2B5EF4-FFF2-40B4-BE49-F238E27FC236}">
                <a16:creationId xmlns:a16="http://schemas.microsoft.com/office/drawing/2014/main" id="{E723AA89-FE13-4557-B6DE-841B18761DC7}"/>
              </a:ext>
            </a:extLst>
          </p:cNvPr>
          <p:cNvCxnSpPr>
            <a:stCxn id="4" idx="3"/>
          </p:cNvCxnSpPr>
          <p:nvPr/>
        </p:nvCxnSpPr>
        <p:spPr>
          <a:xfrm flipH="1">
            <a:off x="4629150" y="2120229"/>
            <a:ext cx="759424" cy="470571"/>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8C654A57-49BE-4F74-AFCE-33192F1F5958}"/>
              </a:ext>
            </a:extLst>
          </p:cNvPr>
          <p:cNvCxnSpPr>
            <a:cxnSpLocks/>
          </p:cNvCxnSpPr>
          <p:nvPr/>
        </p:nvCxnSpPr>
        <p:spPr>
          <a:xfrm>
            <a:off x="5581650" y="1879600"/>
            <a:ext cx="0" cy="812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C6C22BC-F298-4512-8368-03075CA835AB}"/>
              </a:ext>
            </a:extLst>
          </p:cNvPr>
          <p:cNvCxnSpPr>
            <a:cxnSpLocks/>
          </p:cNvCxnSpPr>
          <p:nvPr/>
        </p:nvCxnSpPr>
        <p:spPr>
          <a:xfrm>
            <a:off x="5581650" y="1942307"/>
            <a:ext cx="806450" cy="692943"/>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E8A92036-94F7-42C0-90A1-5AE33F5FDA62}"/>
              </a:ext>
            </a:extLst>
          </p:cNvPr>
          <p:cNvSpPr txBox="1"/>
          <p:nvPr/>
        </p:nvSpPr>
        <p:spPr>
          <a:xfrm>
            <a:off x="7010400" y="2035770"/>
            <a:ext cx="4842801" cy="2862322"/>
          </a:xfrm>
          <a:prstGeom prst="rect">
            <a:avLst/>
          </a:prstGeom>
          <a:noFill/>
        </p:spPr>
        <p:txBody>
          <a:bodyPr wrap="none" rtlCol="0">
            <a:spAutoFit/>
          </a:bodyPr>
          <a:lstStyle/>
          <a:p>
            <a:r>
              <a:rPr lang="en-US" dirty="0"/>
              <a:t>Selection</a:t>
            </a:r>
          </a:p>
          <a:p>
            <a:endParaRPr lang="en-US" dirty="0"/>
          </a:p>
          <a:p>
            <a:r>
              <a:rPr lang="en-US" dirty="0"/>
              <a:t>Now that all child nodes have been visited</a:t>
            </a:r>
          </a:p>
          <a:p>
            <a:endParaRPr lang="en-US" dirty="0"/>
          </a:p>
          <a:p>
            <a:r>
              <a:rPr lang="en-US" dirty="0"/>
              <a:t>The selection is based on how good are the stats?</a:t>
            </a:r>
          </a:p>
          <a:p>
            <a:r>
              <a:rPr lang="en-US" dirty="0"/>
              <a:t>How much has a child been ignored?</a:t>
            </a:r>
          </a:p>
          <a:p>
            <a:endParaRPr lang="en-US" dirty="0"/>
          </a:p>
          <a:p>
            <a:endParaRPr lang="en-US" dirty="0"/>
          </a:p>
          <a:p>
            <a:r>
              <a:rPr lang="en-US" dirty="0"/>
              <a:t>With this you maintain a good balance between </a:t>
            </a:r>
          </a:p>
          <a:p>
            <a:r>
              <a:rPr lang="en-US" dirty="0"/>
              <a:t>Exploration and exploitation.</a:t>
            </a:r>
            <a:endParaRPr lang="de-DE" dirty="0"/>
          </a:p>
        </p:txBody>
      </p:sp>
      <p:sp>
        <p:nvSpPr>
          <p:cNvPr id="3" name="Oval 2">
            <a:extLst>
              <a:ext uri="{FF2B5EF4-FFF2-40B4-BE49-F238E27FC236}">
                <a16:creationId xmlns:a16="http://schemas.microsoft.com/office/drawing/2014/main" id="{A4B6B992-6036-469D-9396-7D5663B4BE40}"/>
              </a:ext>
            </a:extLst>
          </p:cNvPr>
          <p:cNvSpPr/>
          <p:nvPr/>
        </p:nvSpPr>
        <p:spPr>
          <a:xfrm>
            <a:off x="4318001" y="2383631"/>
            <a:ext cx="546100" cy="503238"/>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DE" dirty="0">
              <a:highlight>
                <a:srgbClr val="FFFF00"/>
              </a:highlight>
            </a:endParaRPr>
          </a:p>
        </p:txBody>
      </p:sp>
      <p:sp>
        <p:nvSpPr>
          <p:cNvPr id="9" name="TextBox 8">
            <a:extLst>
              <a:ext uri="{FF2B5EF4-FFF2-40B4-BE49-F238E27FC236}">
                <a16:creationId xmlns:a16="http://schemas.microsoft.com/office/drawing/2014/main" id="{986FCF13-3D6F-4C66-A5B1-F35B45B2FC0D}"/>
              </a:ext>
            </a:extLst>
          </p:cNvPr>
          <p:cNvSpPr txBox="1"/>
          <p:nvPr/>
        </p:nvSpPr>
        <p:spPr>
          <a:xfrm>
            <a:off x="4356101" y="2406134"/>
            <a:ext cx="508473" cy="369332"/>
          </a:xfrm>
          <a:prstGeom prst="rect">
            <a:avLst/>
          </a:prstGeom>
          <a:noFill/>
        </p:spPr>
        <p:txBody>
          <a:bodyPr wrap="none" rtlCol="0">
            <a:spAutoFit/>
          </a:bodyPr>
          <a:lstStyle/>
          <a:p>
            <a:r>
              <a:rPr lang="en-US" dirty="0"/>
              <a:t>1/1</a:t>
            </a:r>
            <a:endParaRPr lang="de-DE" dirty="0"/>
          </a:p>
        </p:txBody>
      </p:sp>
      <p:sp>
        <p:nvSpPr>
          <p:cNvPr id="5" name="Oval 4">
            <a:extLst>
              <a:ext uri="{FF2B5EF4-FFF2-40B4-BE49-F238E27FC236}">
                <a16:creationId xmlns:a16="http://schemas.microsoft.com/office/drawing/2014/main" id="{5CA94B37-A792-4960-AA38-E25ED8ACD706}"/>
              </a:ext>
            </a:extLst>
          </p:cNvPr>
          <p:cNvSpPr/>
          <p:nvPr/>
        </p:nvSpPr>
        <p:spPr>
          <a:xfrm>
            <a:off x="5298839" y="2455862"/>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 name="TextBox 5">
            <a:extLst>
              <a:ext uri="{FF2B5EF4-FFF2-40B4-BE49-F238E27FC236}">
                <a16:creationId xmlns:a16="http://schemas.microsoft.com/office/drawing/2014/main" id="{FB56EB7B-80D4-417C-9C46-56F31D5F265E}"/>
              </a:ext>
            </a:extLst>
          </p:cNvPr>
          <p:cNvSpPr txBox="1"/>
          <p:nvPr/>
        </p:nvSpPr>
        <p:spPr>
          <a:xfrm>
            <a:off x="5336939" y="2478365"/>
            <a:ext cx="508473" cy="369332"/>
          </a:xfrm>
          <a:prstGeom prst="rect">
            <a:avLst/>
          </a:prstGeom>
          <a:noFill/>
        </p:spPr>
        <p:txBody>
          <a:bodyPr wrap="none" rtlCol="0">
            <a:spAutoFit/>
          </a:bodyPr>
          <a:lstStyle/>
          <a:p>
            <a:r>
              <a:rPr lang="en-US" dirty="0"/>
              <a:t>0/1</a:t>
            </a:r>
            <a:endParaRPr lang="de-DE" dirty="0"/>
          </a:p>
        </p:txBody>
      </p:sp>
      <p:sp>
        <p:nvSpPr>
          <p:cNvPr id="7" name="Oval 6">
            <a:extLst>
              <a:ext uri="{FF2B5EF4-FFF2-40B4-BE49-F238E27FC236}">
                <a16:creationId xmlns:a16="http://schemas.microsoft.com/office/drawing/2014/main" id="{070C65F0-B231-4BDC-A7B2-05B7D468E9B6}"/>
              </a:ext>
            </a:extLst>
          </p:cNvPr>
          <p:cNvSpPr/>
          <p:nvPr/>
        </p:nvSpPr>
        <p:spPr>
          <a:xfrm>
            <a:off x="6089650" y="2459953"/>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2" name="TextBox 11">
            <a:extLst>
              <a:ext uri="{FF2B5EF4-FFF2-40B4-BE49-F238E27FC236}">
                <a16:creationId xmlns:a16="http://schemas.microsoft.com/office/drawing/2014/main" id="{B898C23A-B213-426D-887B-11011DB2CE24}"/>
              </a:ext>
            </a:extLst>
          </p:cNvPr>
          <p:cNvSpPr txBox="1"/>
          <p:nvPr/>
        </p:nvSpPr>
        <p:spPr>
          <a:xfrm>
            <a:off x="6127750" y="2482456"/>
            <a:ext cx="508473" cy="369332"/>
          </a:xfrm>
          <a:prstGeom prst="rect">
            <a:avLst/>
          </a:prstGeom>
          <a:noFill/>
        </p:spPr>
        <p:txBody>
          <a:bodyPr wrap="none" rtlCol="0">
            <a:spAutoFit/>
          </a:bodyPr>
          <a:lstStyle/>
          <a:p>
            <a:r>
              <a:rPr lang="en-US" dirty="0"/>
              <a:t>0/1</a:t>
            </a:r>
            <a:endParaRPr lang="de-DE" dirty="0"/>
          </a:p>
        </p:txBody>
      </p:sp>
      <p:pic>
        <p:nvPicPr>
          <p:cNvPr id="13" name="Picture 12">
            <a:extLst>
              <a:ext uri="{FF2B5EF4-FFF2-40B4-BE49-F238E27FC236}">
                <a16:creationId xmlns:a16="http://schemas.microsoft.com/office/drawing/2014/main" id="{C72D66C5-1345-487A-AE26-6F0A348B519A}"/>
              </a:ext>
            </a:extLst>
          </p:cNvPr>
          <p:cNvPicPr>
            <a:picLocks noChangeAspect="1"/>
          </p:cNvPicPr>
          <p:nvPr/>
        </p:nvPicPr>
        <p:blipFill>
          <a:blip r:embed="rId2"/>
          <a:stretch>
            <a:fillRect/>
          </a:stretch>
        </p:blipFill>
        <p:spPr>
          <a:xfrm>
            <a:off x="2276475" y="4082535"/>
            <a:ext cx="4705350" cy="2169986"/>
          </a:xfrm>
          <a:prstGeom prst="rect">
            <a:avLst/>
          </a:prstGeom>
        </p:spPr>
      </p:pic>
    </p:spTree>
    <p:extLst>
      <p:ext uri="{BB962C8B-B14F-4D97-AF65-F5344CB8AC3E}">
        <p14:creationId xmlns:p14="http://schemas.microsoft.com/office/powerpoint/2010/main" val="19961115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A8210-2460-4DB6-BBEB-C5462FA9118F}"/>
              </a:ext>
            </a:extLst>
          </p:cNvPr>
          <p:cNvSpPr>
            <a:spLocks noGrp="1"/>
          </p:cNvSpPr>
          <p:nvPr>
            <p:ph type="title"/>
          </p:nvPr>
        </p:nvSpPr>
        <p:spPr/>
        <p:txBody>
          <a:bodyPr/>
          <a:lstStyle/>
          <a:p>
            <a:r>
              <a:rPr lang="en-US" dirty="0"/>
              <a:t>Selection, Expansion, Simulation, Update</a:t>
            </a:r>
            <a:endParaRPr lang="de-DE" dirty="0"/>
          </a:p>
        </p:txBody>
      </p:sp>
      <p:sp>
        <p:nvSpPr>
          <p:cNvPr id="4" name="Oval 3">
            <a:extLst>
              <a:ext uri="{FF2B5EF4-FFF2-40B4-BE49-F238E27FC236}">
                <a16:creationId xmlns:a16="http://schemas.microsoft.com/office/drawing/2014/main" id="{BCCA318A-3CBF-420F-BB4B-3B74AD3B16F3}"/>
              </a:ext>
            </a:extLst>
          </p:cNvPr>
          <p:cNvSpPr/>
          <p:nvPr/>
        </p:nvSpPr>
        <p:spPr>
          <a:xfrm>
            <a:off x="5308600" y="1690688"/>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8" name="Straight Connector 7">
            <a:extLst>
              <a:ext uri="{FF2B5EF4-FFF2-40B4-BE49-F238E27FC236}">
                <a16:creationId xmlns:a16="http://schemas.microsoft.com/office/drawing/2014/main" id="{E723AA89-FE13-4557-B6DE-841B18761DC7}"/>
              </a:ext>
            </a:extLst>
          </p:cNvPr>
          <p:cNvCxnSpPr>
            <a:stCxn id="4" idx="3"/>
          </p:cNvCxnSpPr>
          <p:nvPr/>
        </p:nvCxnSpPr>
        <p:spPr>
          <a:xfrm flipH="1">
            <a:off x="4629150" y="2120229"/>
            <a:ext cx="759424" cy="470571"/>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8C654A57-49BE-4F74-AFCE-33192F1F5958}"/>
              </a:ext>
            </a:extLst>
          </p:cNvPr>
          <p:cNvCxnSpPr>
            <a:cxnSpLocks/>
          </p:cNvCxnSpPr>
          <p:nvPr/>
        </p:nvCxnSpPr>
        <p:spPr>
          <a:xfrm>
            <a:off x="5581650" y="1879600"/>
            <a:ext cx="0" cy="812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C6C22BC-F298-4512-8368-03075CA835AB}"/>
              </a:ext>
            </a:extLst>
          </p:cNvPr>
          <p:cNvCxnSpPr>
            <a:cxnSpLocks/>
          </p:cNvCxnSpPr>
          <p:nvPr/>
        </p:nvCxnSpPr>
        <p:spPr>
          <a:xfrm>
            <a:off x="5581650" y="1942307"/>
            <a:ext cx="806450" cy="692943"/>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E8A92036-94F7-42C0-90A1-5AE33F5FDA62}"/>
              </a:ext>
            </a:extLst>
          </p:cNvPr>
          <p:cNvSpPr txBox="1"/>
          <p:nvPr/>
        </p:nvSpPr>
        <p:spPr>
          <a:xfrm>
            <a:off x="7010400" y="2035770"/>
            <a:ext cx="1136850" cy="646331"/>
          </a:xfrm>
          <a:prstGeom prst="rect">
            <a:avLst/>
          </a:prstGeom>
          <a:noFill/>
        </p:spPr>
        <p:txBody>
          <a:bodyPr wrap="none" rtlCol="0">
            <a:spAutoFit/>
          </a:bodyPr>
          <a:lstStyle/>
          <a:p>
            <a:r>
              <a:rPr lang="en-US" dirty="0"/>
              <a:t>Expansion</a:t>
            </a:r>
          </a:p>
          <a:p>
            <a:endParaRPr lang="en-US" dirty="0"/>
          </a:p>
        </p:txBody>
      </p:sp>
      <p:sp>
        <p:nvSpPr>
          <p:cNvPr id="3" name="Oval 2">
            <a:extLst>
              <a:ext uri="{FF2B5EF4-FFF2-40B4-BE49-F238E27FC236}">
                <a16:creationId xmlns:a16="http://schemas.microsoft.com/office/drawing/2014/main" id="{A4B6B992-6036-469D-9396-7D5663B4BE40}"/>
              </a:ext>
            </a:extLst>
          </p:cNvPr>
          <p:cNvSpPr/>
          <p:nvPr/>
        </p:nvSpPr>
        <p:spPr>
          <a:xfrm>
            <a:off x="4318001" y="2383631"/>
            <a:ext cx="546100" cy="503238"/>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DE" dirty="0">
              <a:highlight>
                <a:srgbClr val="FFFF00"/>
              </a:highlight>
            </a:endParaRPr>
          </a:p>
        </p:txBody>
      </p:sp>
      <p:sp>
        <p:nvSpPr>
          <p:cNvPr id="9" name="TextBox 8">
            <a:extLst>
              <a:ext uri="{FF2B5EF4-FFF2-40B4-BE49-F238E27FC236}">
                <a16:creationId xmlns:a16="http://schemas.microsoft.com/office/drawing/2014/main" id="{986FCF13-3D6F-4C66-A5B1-F35B45B2FC0D}"/>
              </a:ext>
            </a:extLst>
          </p:cNvPr>
          <p:cNvSpPr txBox="1"/>
          <p:nvPr/>
        </p:nvSpPr>
        <p:spPr>
          <a:xfrm>
            <a:off x="4356101" y="2406134"/>
            <a:ext cx="508473" cy="369332"/>
          </a:xfrm>
          <a:prstGeom prst="rect">
            <a:avLst/>
          </a:prstGeom>
          <a:noFill/>
        </p:spPr>
        <p:txBody>
          <a:bodyPr wrap="none" rtlCol="0">
            <a:spAutoFit/>
          </a:bodyPr>
          <a:lstStyle/>
          <a:p>
            <a:r>
              <a:rPr lang="en-US" dirty="0"/>
              <a:t>1/1</a:t>
            </a:r>
            <a:endParaRPr lang="de-DE" dirty="0"/>
          </a:p>
        </p:txBody>
      </p:sp>
      <p:sp>
        <p:nvSpPr>
          <p:cNvPr id="5" name="Oval 4">
            <a:extLst>
              <a:ext uri="{FF2B5EF4-FFF2-40B4-BE49-F238E27FC236}">
                <a16:creationId xmlns:a16="http://schemas.microsoft.com/office/drawing/2014/main" id="{5CA94B37-A792-4960-AA38-E25ED8ACD706}"/>
              </a:ext>
            </a:extLst>
          </p:cNvPr>
          <p:cNvSpPr/>
          <p:nvPr/>
        </p:nvSpPr>
        <p:spPr>
          <a:xfrm>
            <a:off x="5298839" y="2455862"/>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 name="TextBox 5">
            <a:extLst>
              <a:ext uri="{FF2B5EF4-FFF2-40B4-BE49-F238E27FC236}">
                <a16:creationId xmlns:a16="http://schemas.microsoft.com/office/drawing/2014/main" id="{FB56EB7B-80D4-417C-9C46-56F31D5F265E}"/>
              </a:ext>
            </a:extLst>
          </p:cNvPr>
          <p:cNvSpPr txBox="1"/>
          <p:nvPr/>
        </p:nvSpPr>
        <p:spPr>
          <a:xfrm>
            <a:off x="5336939" y="2478365"/>
            <a:ext cx="508473" cy="369332"/>
          </a:xfrm>
          <a:prstGeom prst="rect">
            <a:avLst/>
          </a:prstGeom>
          <a:noFill/>
        </p:spPr>
        <p:txBody>
          <a:bodyPr wrap="none" rtlCol="0">
            <a:spAutoFit/>
          </a:bodyPr>
          <a:lstStyle/>
          <a:p>
            <a:r>
              <a:rPr lang="en-US" dirty="0"/>
              <a:t>0/1</a:t>
            </a:r>
            <a:endParaRPr lang="de-DE" dirty="0"/>
          </a:p>
        </p:txBody>
      </p:sp>
      <p:sp>
        <p:nvSpPr>
          <p:cNvPr id="7" name="Oval 6">
            <a:extLst>
              <a:ext uri="{FF2B5EF4-FFF2-40B4-BE49-F238E27FC236}">
                <a16:creationId xmlns:a16="http://schemas.microsoft.com/office/drawing/2014/main" id="{070C65F0-B231-4BDC-A7B2-05B7D468E9B6}"/>
              </a:ext>
            </a:extLst>
          </p:cNvPr>
          <p:cNvSpPr/>
          <p:nvPr/>
        </p:nvSpPr>
        <p:spPr>
          <a:xfrm>
            <a:off x="6089650" y="2459953"/>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2" name="TextBox 11">
            <a:extLst>
              <a:ext uri="{FF2B5EF4-FFF2-40B4-BE49-F238E27FC236}">
                <a16:creationId xmlns:a16="http://schemas.microsoft.com/office/drawing/2014/main" id="{B898C23A-B213-426D-887B-11011DB2CE24}"/>
              </a:ext>
            </a:extLst>
          </p:cNvPr>
          <p:cNvSpPr txBox="1"/>
          <p:nvPr/>
        </p:nvSpPr>
        <p:spPr>
          <a:xfrm>
            <a:off x="6127750" y="2482456"/>
            <a:ext cx="508473" cy="369332"/>
          </a:xfrm>
          <a:prstGeom prst="rect">
            <a:avLst/>
          </a:prstGeom>
          <a:noFill/>
        </p:spPr>
        <p:txBody>
          <a:bodyPr wrap="none" rtlCol="0">
            <a:spAutoFit/>
          </a:bodyPr>
          <a:lstStyle/>
          <a:p>
            <a:r>
              <a:rPr lang="en-US" dirty="0"/>
              <a:t>0/1</a:t>
            </a:r>
            <a:endParaRPr lang="de-DE" dirty="0"/>
          </a:p>
        </p:txBody>
      </p:sp>
      <p:cxnSp>
        <p:nvCxnSpPr>
          <p:cNvPr id="11" name="Straight Connector 10">
            <a:extLst>
              <a:ext uri="{FF2B5EF4-FFF2-40B4-BE49-F238E27FC236}">
                <a16:creationId xmlns:a16="http://schemas.microsoft.com/office/drawing/2014/main" id="{79F5C424-E35D-4979-8263-9DFF42E8FF38}"/>
              </a:ext>
            </a:extLst>
          </p:cNvPr>
          <p:cNvCxnSpPr>
            <a:cxnSpLocks/>
            <a:stCxn id="3" idx="4"/>
          </p:cNvCxnSpPr>
          <p:nvPr/>
        </p:nvCxnSpPr>
        <p:spPr>
          <a:xfrm flipH="1">
            <a:off x="3194050" y="2886869"/>
            <a:ext cx="1397001" cy="542131"/>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FACA33F-CC02-463A-A1E6-7EB699D591BF}"/>
              </a:ext>
            </a:extLst>
          </p:cNvPr>
          <p:cNvCxnSpPr>
            <a:cxnSpLocks/>
            <a:stCxn id="3" idx="4"/>
          </p:cNvCxnSpPr>
          <p:nvPr/>
        </p:nvCxnSpPr>
        <p:spPr>
          <a:xfrm flipH="1">
            <a:off x="4070351" y="2886869"/>
            <a:ext cx="520700" cy="542131"/>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A04ABDB1-F932-4DF9-A196-CA078FCBE28D}"/>
              </a:ext>
            </a:extLst>
          </p:cNvPr>
          <p:cNvCxnSpPr>
            <a:cxnSpLocks/>
            <a:stCxn id="3" idx="4"/>
          </p:cNvCxnSpPr>
          <p:nvPr/>
        </p:nvCxnSpPr>
        <p:spPr>
          <a:xfrm>
            <a:off x="4591051" y="2886869"/>
            <a:ext cx="486374" cy="580062"/>
          </a:xfrm>
          <a:prstGeom prst="line">
            <a:avLst/>
          </a:prstGeom>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700661CD-975F-4C2D-80B7-8B7E469578D1}"/>
              </a:ext>
            </a:extLst>
          </p:cNvPr>
          <p:cNvSpPr/>
          <p:nvPr/>
        </p:nvSpPr>
        <p:spPr>
          <a:xfrm>
            <a:off x="2851150" y="3316288"/>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21292944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A8210-2460-4DB6-BBEB-C5462FA9118F}"/>
              </a:ext>
            </a:extLst>
          </p:cNvPr>
          <p:cNvSpPr>
            <a:spLocks noGrp="1"/>
          </p:cNvSpPr>
          <p:nvPr>
            <p:ph type="title"/>
          </p:nvPr>
        </p:nvSpPr>
        <p:spPr/>
        <p:txBody>
          <a:bodyPr/>
          <a:lstStyle/>
          <a:p>
            <a:r>
              <a:rPr lang="en-US" dirty="0"/>
              <a:t>Selection, Expansion, Simulation, Update</a:t>
            </a:r>
            <a:endParaRPr lang="de-DE" dirty="0"/>
          </a:p>
        </p:txBody>
      </p:sp>
      <p:sp>
        <p:nvSpPr>
          <p:cNvPr id="4" name="Oval 3">
            <a:extLst>
              <a:ext uri="{FF2B5EF4-FFF2-40B4-BE49-F238E27FC236}">
                <a16:creationId xmlns:a16="http://schemas.microsoft.com/office/drawing/2014/main" id="{BCCA318A-3CBF-420F-BB4B-3B74AD3B16F3}"/>
              </a:ext>
            </a:extLst>
          </p:cNvPr>
          <p:cNvSpPr/>
          <p:nvPr/>
        </p:nvSpPr>
        <p:spPr>
          <a:xfrm>
            <a:off x="5308600" y="1690688"/>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8" name="Straight Connector 7">
            <a:extLst>
              <a:ext uri="{FF2B5EF4-FFF2-40B4-BE49-F238E27FC236}">
                <a16:creationId xmlns:a16="http://schemas.microsoft.com/office/drawing/2014/main" id="{E723AA89-FE13-4557-B6DE-841B18761DC7}"/>
              </a:ext>
            </a:extLst>
          </p:cNvPr>
          <p:cNvCxnSpPr>
            <a:stCxn id="4" idx="3"/>
          </p:cNvCxnSpPr>
          <p:nvPr/>
        </p:nvCxnSpPr>
        <p:spPr>
          <a:xfrm flipH="1">
            <a:off x="4629150" y="2120229"/>
            <a:ext cx="759424" cy="470571"/>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8C654A57-49BE-4F74-AFCE-33192F1F5958}"/>
              </a:ext>
            </a:extLst>
          </p:cNvPr>
          <p:cNvCxnSpPr>
            <a:cxnSpLocks/>
          </p:cNvCxnSpPr>
          <p:nvPr/>
        </p:nvCxnSpPr>
        <p:spPr>
          <a:xfrm>
            <a:off x="5581650" y="1879600"/>
            <a:ext cx="0" cy="812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C6C22BC-F298-4512-8368-03075CA835AB}"/>
              </a:ext>
            </a:extLst>
          </p:cNvPr>
          <p:cNvCxnSpPr>
            <a:cxnSpLocks/>
          </p:cNvCxnSpPr>
          <p:nvPr/>
        </p:nvCxnSpPr>
        <p:spPr>
          <a:xfrm>
            <a:off x="5581650" y="1942307"/>
            <a:ext cx="806450" cy="692943"/>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E8A92036-94F7-42C0-90A1-5AE33F5FDA62}"/>
              </a:ext>
            </a:extLst>
          </p:cNvPr>
          <p:cNvSpPr txBox="1"/>
          <p:nvPr/>
        </p:nvSpPr>
        <p:spPr>
          <a:xfrm>
            <a:off x="7010400" y="2035770"/>
            <a:ext cx="1184427" cy="646331"/>
          </a:xfrm>
          <a:prstGeom prst="rect">
            <a:avLst/>
          </a:prstGeom>
          <a:noFill/>
        </p:spPr>
        <p:txBody>
          <a:bodyPr wrap="none" rtlCol="0">
            <a:spAutoFit/>
          </a:bodyPr>
          <a:lstStyle/>
          <a:p>
            <a:r>
              <a:rPr lang="en-US" dirty="0"/>
              <a:t>Simulation</a:t>
            </a:r>
          </a:p>
          <a:p>
            <a:endParaRPr lang="en-US" dirty="0"/>
          </a:p>
        </p:txBody>
      </p:sp>
      <p:sp>
        <p:nvSpPr>
          <p:cNvPr id="3" name="Oval 2">
            <a:extLst>
              <a:ext uri="{FF2B5EF4-FFF2-40B4-BE49-F238E27FC236}">
                <a16:creationId xmlns:a16="http://schemas.microsoft.com/office/drawing/2014/main" id="{A4B6B992-6036-469D-9396-7D5663B4BE40}"/>
              </a:ext>
            </a:extLst>
          </p:cNvPr>
          <p:cNvSpPr/>
          <p:nvPr/>
        </p:nvSpPr>
        <p:spPr>
          <a:xfrm>
            <a:off x="4318001" y="2383631"/>
            <a:ext cx="546100" cy="503238"/>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DE" dirty="0">
              <a:highlight>
                <a:srgbClr val="FFFF00"/>
              </a:highlight>
            </a:endParaRPr>
          </a:p>
        </p:txBody>
      </p:sp>
      <p:sp>
        <p:nvSpPr>
          <p:cNvPr id="9" name="TextBox 8">
            <a:extLst>
              <a:ext uri="{FF2B5EF4-FFF2-40B4-BE49-F238E27FC236}">
                <a16:creationId xmlns:a16="http://schemas.microsoft.com/office/drawing/2014/main" id="{986FCF13-3D6F-4C66-A5B1-F35B45B2FC0D}"/>
              </a:ext>
            </a:extLst>
          </p:cNvPr>
          <p:cNvSpPr txBox="1"/>
          <p:nvPr/>
        </p:nvSpPr>
        <p:spPr>
          <a:xfrm>
            <a:off x="4356101" y="2406134"/>
            <a:ext cx="508473" cy="369332"/>
          </a:xfrm>
          <a:prstGeom prst="rect">
            <a:avLst/>
          </a:prstGeom>
          <a:noFill/>
        </p:spPr>
        <p:txBody>
          <a:bodyPr wrap="none" rtlCol="0">
            <a:spAutoFit/>
          </a:bodyPr>
          <a:lstStyle/>
          <a:p>
            <a:r>
              <a:rPr lang="en-US" dirty="0"/>
              <a:t>1/1</a:t>
            </a:r>
            <a:endParaRPr lang="de-DE" dirty="0"/>
          </a:p>
        </p:txBody>
      </p:sp>
      <p:sp>
        <p:nvSpPr>
          <p:cNvPr id="5" name="Oval 4">
            <a:extLst>
              <a:ext uri="{FF2B5EF4-FFF2-40B4-BE49-F238E27FC236}">
                <a16:creationId xmlns:a16="http://schemas.microsoft.com/office/drawing/2014/main" id="{5CA94B37-A792-4960-AA38-E25ED8ACD706}"/>
              </a:ext>
            </a:extLst>
          </p:cNvPr>
          <p:cNvSpPr/>
          <p:nvPr/>
        </p:nvSpPr>
        <p:spPr>
          <a:xfrm>
            <a:off x="5298839" y="2455862"/>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 name="TextBox 5">
            <a:extLst>
              <a:ext uri="{FF2B5EF4-FFF2-40B4-BE49-F238E27FC236}">
                <a16:creationId xmlns:a16="http://schemas.microsoft.com/office/drawing/2014/main" id="{FB56EB7B-80D4-417C-9C46-56F31D5F265E}"/>
              </a:ext>
            </a:extLst>
          </p:cNvPr>
          <p:cNvSpPr txBox="1"/>
          <p:nvPr/>
        </p:nvSpPr>
        <p:spPr>
          <a:xfrm>
            <a:off x="5336939" y="2478365"/>
            <a:ext cx="508473" cy="369332"/>
          </a:xfrm>
          <a:prstGeom prst="rect">
            <a:avLst/>
          </a:prstGeom>
          <a:noFill/>
        </p:spPr>
        <p:txBody>
          <a:bodyPr wrap="none" rtlCol="0">
            <a:spAutoFit/>
          </a:bodyPr>
          <a:lstStyle/>
          <a:p>
            <a:r>
              <a:rPr lang="en-US" dirty="0"/>
              <a:t>0/1</a:t>
            </a:r>
            <a:endParaRPr lang="de-DE" dirty="0"/>
          </a:p>
        </p:txBody>
      </p:sp>
      <p:sp>
        <p:nvSpPr>
          <p:cNvPr id="7" name="Oval 6">
            <a:extLst>
              <a:ext uri="{FF2B5EF4-FFF2-40B4-BE49-F238E27FC236}">
                <a16:creationId xmlns:a16="http://schemas.microsoft.com/office/drawing/2014/main" id="{070C65F0-B231-4BDC-A7B2-05B7D468E9B6}"/>
              </a:ext>
            </a:extLst>
          </p:cNvPr>
          <p:cNvSpPr/>
          <p:nvPr/>
        </p:nvSpPr>
        <p:spPr>
          <a:xfrm>
            <a:off x="6089650" y="2459953"/>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2" name="TextBox 11">
            <a:extLst>
              <a:ext uri="{FF2B5EF4-FFF2-40B4-BE49-F238E27FC236}">
                <a16:creationId xmlns:a16="http://schemas.microsoft.com/office/drawing/2014/main" id="{B898C23A-B213-426D-887B-11011DB2CE24}"/>
              </a:ext>
            </a:extLst>
          </p:cNvPr>
          <p:cNvSpPr txBox="1"/>
          <p:nvPr/>
        </p:nvSpPr>
        <p:spPr>
          <a:xfrm>
            <a:off x="6127750" y="2482456"/>
            <a:ext cx="508473" cy="369332"/>
          </a:xfrm>
          <a:prstGeom prst="rect">
            <a:avLst/>
          </a:prstGeom>
          <a:noFill/>
        </p:spPr>
        <p:txBody>
          <a:bodyPr wrap="none" rtlCol="0">
            <a:spAutoFit/>
          </a:bodyPr>
          <a:lstStyle/>
          <a:p>
            <a:r>
              <a:rPr lang="en-US" dirty="0"/>
              <a:t>0/1</a:t>
            </a:r>
            <a:endParaRPr lang="de-DE" dirty="0"/>
          </a:p>
        </p:txBody>
      </p:sp>
      <p:cxnSp>
        <p:nvCxnSpPr>
          <p:cNvPr id="11" name="Straight Connector 10">
            <a:extLst>
              <a:ext uri="{FF2B5EF4-FFF2-40B4-BE49-F238E27FC236}">
                <a16:creationId xmlns:a16="http://schemas.microsoft.com/office/drawing/2014/main" id="{79F5C424-E35D-4979-8263-9DFF42E8FF38}"/>
              </a:ext>
            </a:extLst>
          </p:cNvPr>
          <p:cNvCxnSpPr>
            <a:cxnSpLocks/>
            <a:stCxn id="3" idx="4"/>
          </p:cNvCxnSpPr>
          <p:nvPr/>
        </p:nvCxnSpPr>
        <p:spPr>
          <a:xfrm flipH="1">
            <a:off x="3194050" y="2886869"/>
            <a:ext cx="1397001" cy="542131"/>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FACA33F-CC02-463A-A1E6-7EB699D591BF}"/>
              </a:ext>
            </a:extLst>
          </p:cNvPr>
          <p:cNvCxnSpPr>
            <a:cxnSpLocks/>
            <a:stCxn id="3" idx="4"/>
          </p:cNvCxnSpPr>
          <p:nvPr/>
        </p:nvCxnSpPr>
        <p:spPr>
          <a:xfrm flipH="1">
            <a:off x="4070351" y="2886869"/>
            <a:ext cx="520700" cy="542131"/>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A04ABDB1-F932-4DF9-A196-CA078FCBE28D}"/>
              </a:ext>
            </a:extLst>
          </p:cNvPr>
          <p:cNvCxnSpPr>
            <a:cxnSpLocks/>
            <a:stCxn id="3" idx="4"/>
          </p:cNvCxnSpPr>
          <p:nvPr/>
        </p:nvCxnSpPr>
        <p:spPr>
          <a:xfrm>
            <a:off x="4591051" y="2886869"/>
            <a:ext cx="486374" cy="580062"/>
          </a:xfrm>
          <a:prstGeom prst="line">
            <a:avLst/>
          </a:prstGeom>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700661CD-975F-4C2D-80B7-8B7E469578D1}"/>
              </a:ext>
            </a:extLst>
          </p:cNvPr>
          <p:cNvSpPr/>
          <p:nvPr/>
        </p:nvSpPr>
        <p:spPr>
          <a:xfrm>
            <a:off x="2851150" y="3316288"/>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13" name="Straight Connector 12">
            <a:extLst>
              <a:ext uri="{FF2B5EF4-FFF2-40B4-BE49-F238E27FC236}">
                <a16:creationId xmlns:a16="http://schemas.microsoft.com/office/drawing/2014/main" id="{2AC2A89F-385C-4AFF-877B-EEFF4C06A418}"/>
              </a:ext>
            </a:extLst>
          </p:cNvPr>
          <p:cNvCxnSpPr>
            <a:cxnSpLocks/>
          </p:cNvCxnSpPr>
          <p:nvPr/>
        </p:nvCxnSpPr>
        <p:spPr>
          <a:xfrm flipH="1">
            <a:off x="2451101" y="3727452"/>
            <a:ext cx="520700" cy="542131"/>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4B02A594-B34F-478F-B06F-14E6787770FF}"/>
              </a:ext>
            </a:extLst>
          </p:cNvPr>
          <p:cNvCxnSpPr>
            <a:cxnSpLocks/>
          </p:cNvCxnSpPr>
          <p:nvPr/>
        </p:nvCxnSpPr>
        <p:spPr>
          <a:xfrm flipH="1" flipV="1">
            <a:off x="2451101" y="4269583"/>
            <a:ext cx="1168399" cy="467517"/>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B0745D4A-78FB-4975-B606-47C0CCEB068C}"/>
              </a:ext>
            </a:extLst>
          </p:cNvPr>
          <p:cNvCxnSpPr>
            <a:cxnSpLocks/>
          </p:cNvCxnSpPr>
          <p:nvPr/>
        </p:nvCxnSpPr>
        <p:spPr>
          <a:xfrm flipH="1">
            <a:off x="2451101" y="4737100"/>
            <a:ext cx="1168399" cy="840583"/>
          </a:xfrm>
          <a:prstGeom prst="line">
            <a:avLst/>
          </a:prstGeom>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681DF742-DA91-4C85-9D43-2BFACBC638AC}"/>
              </a:ext>
            </a:extLst>
          </p:cNvPr>
          <p:cNvSpPr/>
          <p:nvPr/>
        </p:nvSpPr>
        <p:spPr>
          <a:xfrm>
            <a:off x="2076450" y="5424488"/>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a:t>
            </a:r>
            <a:endParaRPr lang="de-DE" dirty="0"/>
          </a:p>
        </p:txBody>
      </p:sp>
    </p:spTree>
    <p:extLst>
      <p:ext uri="{BB962C8B-B14F-4D97-AF65-F5344CB8AC3E}">
        <p14:creationId xmlns:p14="http://schemas.microsoft.com/office/powerpoint/2010/main" val="13425126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A8210-2460-4DB6-BBEB-C5462FA9118F}"/>
              </a:ext>
            </a:extLst>
          </p:cNvPr>
          <p:cNvSpPr>
            <a:spLocks noGrp="1"/>
          </p:cNvSpPr>
          <p:nvPr>
            <p:ph type="title"/>
          </p:nvPr>
        </p:nvSpPr>
        <p:spPr/>
        <p:txBody>
          <a:bodyPr/>
          <a:lstStyle/>
          <a:p>
            <a:r>
              <a:rPr lang="en-US" dirty="0"/>
              <a:t>Selection, Expansion, Simulation, Update</a:t>
            </a:r>
            <a:endParaRPr lang="de-DE" dirty="0"/>
          </a:p>
        </p:txBody>
      </p:sp>
      <p:sp>
        <p:nvSpPr>
          <p:cNvPr id="4" name="Oval 3">
            <a:extLst>
              <a:ext uri="{FF2B5EF4-FFF2-40B4-BE49-F238E27FC236}">
                <a16:creationId xmlns:a16="http://schemas.microsoft.com/office/drawing/2014/main" id="{BCCA318A-3CBF-420F-BB4B-3B74AD3B16F3}"/>
              </a:ext>
            </a:extLst>
          </p:cNvPr>
          <p:cNvSpPr/>
          <p:nvPr/>
        </p:nvSpPr>
        <p:spPr>
          <a:xfrm>
            <a:off x="5308600" y="1690688"/>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8" name="Straight Connector 7">
            <a:extLst>
              <a:ext uri="{FF2B5EF4-FFF2-40B4-BE49-F238E27FC236}">
                <a16:creationId xmlns:a16="http://schemas.microsoft.com/office/drawing/2014/main" id="{E723AA89-FE13-4557-B6DE-841B18761DC7}"/>
              </a:ext>
            </a:extLst>
          </p:cNvPr>
          <p:cNvCxnSpPr>
            <a:stCxn id="4" idx="3"/>
          </p:cNvCxnSpPr>
          <p:nvPr/>
        </p:nvCxnSpPr>
        <p:spPr>
          <a:xfrm flipH="1">
            <a:off x="4629150" y="2120229"/>
            <a:ext cx="759424" cy="470571"/>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8C654A57-49BE-4F74-AFCE-33192F1F5958}"/>
              </a:ext>
            </a:extLst>
          </p:cNvPr>
          <p:cNvCxnSpPr>
            <a:cxnSpLocks/>
          </p:cNvCxnSpPr>
          <p:nvPr/>
        </p:nvCxnSpPr>
        <p:spPr>
          <a:xfrm>
            <a:off x="5581650" y="1879600"/>
            <a:ext cx="0" cy="812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C6C22BC-F298-4512-8368-03075CA835AB}"/>
              </a:ext>
            </a:extLst>
          </p:cNvPr>
          <p:cNvCxnSpPr>
            <a:cxnSpLocks/>
          </p:cNvCxnSpPr>
          <p:nvPr/>
        </p:nvCxnSpPr>
        <p:spPr>
          <a:xfrm>
            <a:off x="5581650" y="1942307"/>
            <a:ext cx="806450" cy="692943"/>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E8A92036-94F7-42C0-90A1-5AE33F5FDA62}"/>
              </a:ext>
            </a:extLst>
          </p:cNvPr>
          <p:cNvSpPr txBox="1"/>
          <p:nvPr/>
        </p:nvSpPr>
        <p:spPr>
          <a:xfrm>
            <a:off x="7010400" y="2035770"/>
            <a:ext cx="874150" cy="646331"/>
          </a:xfrm>
          <a:prstGeom prst="rect">
            <a:avLst/>
          </a:prstGeom>
          <a:noFill/>
        </p:spPr>
        <p:txBody>
          <a:bodyPr wrap="none" rtlCol="0">
            <a:spAutoFit/>
          </a:bodyPr>
          <a:lstStyle/>
          <a:p>
            <a:r>
              <a:rPr lang="en-US" dirty="0"/>
              <a:t>Update</a:t>
            </a:r>
          </a:p>
          <a:p>
            <a:endParaRPr lang="en-US" dirty="0"/>
          </a:p>
        </p:txBody>
      </p:sp>
      <p:sp>
        <p:nvSpPr>
          <p:cNvPr id="3" name="Oval 2">
            <a:extLst>
              <a:ext uri="{FF2B5EF4-FFF2-40B4-BE49-F238E27FC236}">
                <a16:creationId xmlns:a16="http://schemas.microsoft.com/office/drawing/2014/main" id="{A4B6B992-6036-469D-9396-7D5663B4BE40}"/>
              </a:ext>
            </a:extLst>
          </p:cNvPr>
          <p:cNvSpPr/>
          <p:nvPr/>
        </p:nvSpPr>
        <p:spPr>
          <a:xfrm>
            <a:off x="4318001" y="2383631"/>
            <a:ext cx="546100" cy="503238"/>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DE" dirty="0">
              <a:highlight>
                <a:srgbClr val="FFFF00"/>
              </a:highlight>
            </a:endParaRPr>
          </a:p>
        </p:txBody>
      </p:sp>
      <p:sp>
        <p:nvSpPr>
          <p:cNvPr id="9" name="TextBox 8">
            <a:extLst>
              <a:ext uri="{FF2B5EF4-FFF2-40B4-BE49-F238E27FC236}">
                <a16:creationId xmlns:a16="http://schemas.microsoft.com/office/drawing/2014/main" id="{986FCF13-3D6F-4C66-A5B1-F35B45B2FC0D}"/>
              </a:ext>
            </a:extLst>
          </p:cNvPr>
          <p:cNvSpPr txBox="1"/>
          <p:nvPr/>
        </p:nvSpPr>
        <p:spPr>
          <a:xfrm>
            <a:off x="4356101" y="2406134"/>
            <a:ext cx="508473" cy="369332"/>
          </a:xfrm>
          <a:prstGeom prst="rect">
            <a:avLst/>
          </a:prstGeom>
          <a:noFill/>
        </p:spPr>
        <p:txBody>
          <a:bodyPr wrap="none" rtlCol="0">
            <a:spAutoFit/>
          </a:bodyPr>
          <a:lstStyle/>
          <a:p>
            <a:r>
              <a:rPr lang="en-US" dirty="0"/>
              <a:t>2/2</a:t>
            </a:r>
            <a:endParaRPr lang="de-DE" dirty="0"/>
          </a:p>
        </p:txBody>
      </p:sp>
      <p:sp>
        <p:nvSpPr>
          <p:cNvPr id="5" name="Oval 4">
            <a:extLst>
              <a:ext uri="{FF2B5EF4-FFF2-40B4-BE49-F238E27FC236}">
                <a16:creationId xmlns:a16="http://schemas.microsoft.com/office/drawing/2014/main" id="{5CA94B37-A792-4960-AA38-E25ED8ACD706}"/>
              </a:ext>
            </a:extLst>
          </p:cNvPr>
          <p:cNvSpPr/>
          <p:nvPr/>
        </p:nvSpPr>
        <p:spPr>
          <a:xfrm>
            <a:off x="5298839" y="2455862"/>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 name="TextBox 5">
            <a:extLst>
              <a:ext uri="{FF2B5EF4-FFF2-40B4-BE49-F238E27FC236}">
                <a16:creationId xmlns:a16="http://schemas.microsoft.com/office/drawing/2014/main" id="{FB56EB7B-80D4-417C-9C46-56F31D5F265E}"/>
              </a:ext>
            </a:extLst>
          </p:cNvPr>
          <p:cNvSpPr txBox="1"/>
          <p:nvPr/>
        </p:nvSpPr>
        <p:spPr>
          <a:xfrm>
            <a:off x="5336939" y="2478365"/>
            <a:ext cx="508473" cy="369332"/>
          </a:xfrm>
          <a:prstGeom prst="rect">
            <a:avLst/>
          </a:prstGeom>
          <a:noFill/>
        </p:spPr>
        <p:txBody>
          <a:bodyPr wrap="none" rtlCol="0">
            <a:spAutoFit/>
          </a:bodyPr>
          <a:lstStyle/>
          <a:p>
            <a:r>
              <a:rPr lang="en-US" dirty="0"/>
              <a:t>0/1</a:t>
            </a:r>
            <a:endParaRPr lang="de-DE" dirty="0"/>
          </a:p>
        </p:txBody>
      </p:sp>
      <p:sp>
        <p:nvSpPr>
          <p:cNvPr id="7" name="Oval 6">
            <a:extLst>
              <a:ext uri="{FF2B5EF4-FFF2-40B4-BE49-F238E27FC236}">
                <a16:creationId xmlns:a16="http://schemas.microsoft.com/office/drawing/2014/main" id="{070C65F0-B231-4BDC-A7B2-05B7D468E9B6}"/>
              </a:ext>
            </a:extLst>
          </p:cNvPr>
          <p:cNvSpPr/>
          <p:nvPr/>
        </p:nvSpPr>
        <p:spPr>
          <a:xfrm>
            <a:off x="6089650" y="2459953"/>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2" name="TextBox 11">
            <a:extLst>
              <a:ext uri="{FF2B5EF4-FFF2-40B4-BE49-F238E27FC236}">
                <a16:creationId xmlns:a16="http://schemas.microsoft.com/office/drawing/2014/main" id="{B898C23A-B213-426D-887B-11011DB2CE24}"/>
              </a:ext>
            </a:extLst>
          </p:cNvPr>
          <p:cNvSpPr txBox="1"/>
          <p:nvPr/>
        </p:nvSpPr>
        <p:spPr>
          <a:xfrm>
            <a:off x="6127750" y="2482456"/>
            <a:ext cx="508473" cy="369332"/>
          </a:xfrm>
          <a:prstGeom prst="rect">
            <a:avLst/>
          </a:prstGeom>
          <a:noFill/>
        </p:spPr>
        <p:txBody>
          <a:bodyPr wrap="none" rtlCol="0">
            <a:spAutoFit/>
          </a:bodyPr>
          <a:lstStyle/>
          <a:p>
            <a:r>
              <a:rPr lang="en-US" dirty="0"/>
              <a:t>0/1</a:t>
            </a:r>
            <a:endParaRPr lang="de-DE" dirty="0"/>
          </a:p>
        </p:txBody>
      </p:sp>
      <p:cxnSp>
        <p:nvCxnSpPr>
          <p:cNvPr id="11" name="Straight Connector 10">
            <a:extLst>
              <a:ext uri="{FF2B5EF4-FFF2-40B4-BE49-F238E27FC236}">
                <a16:creationId xmlns:a16="http://schemas.microsoft.com/office/drawing/2014/main" id="{79F5C424-E35D-4979-8263-9DFF42E8FF38}"/>
              </a:ext>
            </a:extLst>
          </p:cNvPr>
          <p:cNvCxnSpPr>
            <a:cxnSpLocks/>
            <a:stCxn id="3" idx="4"/>
          </p:cNvCxnSpPr>
          <p:nvPr/>
        </p:nvCxnSpPr>
        <p:spPr>
          <a:xfrm flipH="1">
            <a:off x="3194050" y="2886869"/>
            <a:ext cx="1397001" cy="542131"/>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FACA33F-CC02-463A-A1E6-7EB699D591BF}"/>
              </a:ext>
            </a:extLst>
          </p:cNvPr>
          <p:cNvCxnSpPr>
            <a:cxnSpLocks/>
            <a:stCxn id="3" idx="4"/>
          </p:cNvCxnSpPr>
          <p:nvPr/>
        </p:nvCxnSpPr>
        <p:spPr>
          <a:xfrm>
            <a:off x="4591051" y="2886869"/>
            <a:ext cx="38099" cy="542131"/>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A04ABDB1-F932-4DF9-A196-CA078FCBE28D}"/>
              </a:ext>
            </a:extLst>
          </p:cNvPr>
          <p:cNvCxnSpPr>
            <a:cxnSpLocks/>
            <a:stCxn id="3" idx="4"/>
          </p:cNvCxnSpPr>
          <p:nvPr/>
        </p:nvCxnSpPr>
        <p:spPr>
          <a:xfrm>
            <a:off x="4591051" y="2886869"/>
            <a:ext cx="486374" cy="580062"/>
          </a:xfrm>
          <a:prstGeom prst="line">
            <a:avLst/>
          </a:prstGeom>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700661CD-975F-4C2D-80B7-8B7E469578D1}"/>
              </a:ext>
            </a:extLst>
          </p:cNvPr>
          <p:cNvSpPr/>
          <p:nvPr/>
        </p:nvSpPr>
        <p:spPr>
          <a:xfrm>
            <a:off x="2851150" y="3316288"/>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13" name="Straight Connector 12">
            <a:extLst>
              <a:ext uri="{FF2B5EF4-FFF2-40B4-BE49-F238E27FC236}">
                <a16:creationId xmlns:a16="http://schemas.microsoft.com/office/drawing/2014/main" id="{2AC2A89F-385C-4AFF-877B-EEFF4C06A418}"/>
              </a:ext>
            </a:extLst>
          </p:cNvPr>
          <p:cNvCxnSpPr>
            <a:cxnSpLocks/>
          </p:cNvCxnSpPr>
          <p:nvPr/>
        </p:nvCxnSpPr>
        <p:spPr>
          <a:xfrm flipH="1">
            <a:off x="2451101" y="3727452"/>
            <a:ext cx="520700" cy="542131"/>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4B02A594-B34F-478F-B06F-14E6787770FF}"/>
              </a:ext>
            </a:extLst>
          </p:cNvPr>
          <p:cNvCxnSpPr>
            <a:cxnSpLocks/>
          </p:cNvCxnSpPr>
          <p:nvPr/>
        </p:nvCxnSpPr>
        <p:spPr>
          <a:xfrm flipH="1" flipV="1">
            <a:off x="2451101" y="4269583"/>
            <a:ext cx="1168399" cy="467517"/>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B0745D4A-78FB-4975-B606-47C0CCEB068C}"/>
              </a:ext>
            </a:extLst>
          </p:cNvPr>
          <p:cNvCxnSpPr>
            <a:cxnSpLocks/>
          </p:cNvCxnSpPr>
          <p:nvPr/>
        </p:nvCxnSpPr>
        <p:spPr>
          <a:xfrm flipH="1">
            <a:off x="2451101" y="4737100"/>
            <a:ext cx="1168399" cy="840583"/>
          </a:xfrm>
          <a:prstGeom prst="line">
            <a:avLst/>
          </a:prstGeom>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681DF742-DA91-4C85-9D43-2BFACBC638AC}"/>
              </a:ext>
            </a:extLst>
          </p:cNvPr>
          <p:cNvSpPr/>
          <p:nvPr/>
        </p:nvSpPr>
        <p:spPr>
          <a:xfrm>
            <a:off x="2076450" y="5424488"/>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a:t>
            </a:r>
            <a:endParaRPr lang="de-DE" dirty="0"/>
          </a:p>
        </p:txBody>
      </p:sp>
      <p:sp>
        <p:nvSpPr>
          <p:cNvPr id="18" name="TextBox 17">
            <a:extLst>
              <a:ext uri="{FF2B5EF4-FFF2-40B4-BE49-F238E27FC236}">
                <a16:creationId xmlns:a16="http://schemas.microsoft.com/office/drawing/2014/main" id="{F06F4D34-C444-41A2-947E-45A86EC174F0}"/>
              </a:ext>
            </a:extLst>
          </p:cNvPr>
          <p:cNvSpPr txBox="1"/>
          <p:nvPr/>
        </p:nvSpPr>
        <p:spPr>
          <a:xfrm>
            <a:off x="2857028" y="3383241"/>
            <a:ext cx="508473" cy="369332"/>
          </a:xfrm>
          <a:prstGeom prst="rect">
            <a:avLst/>
          </a:prstGeom>
          <a:noFill/>
        </p:spPr>
        <p:txBody>
          <a:bodyPr wrap="none" rtlCol="0">
            <a:spAutoFit/>
          </a:bodyPr>
          <a:lstStyle/>
          <a:p>
            <a:r>
              <a:rPr lang="en-US" dirty="0"/>
              <a:t>1/1</a:t>
            </a:r>
            <a:endParaRPr lang="de-DE" dirty="0"/>
          </a:p>
        </p:txBody>
      </p:sp>
      <p:sp>
        <p:nvSpPr>
          <p:cNvPr id="19" name="TextBox 18">
            <a:extLst>
              <a:ext uri="{FF2B5EF4-FFF2-40B4-BE49-F238E27FC236}">
                <a16:creationId xmlns:a16="http://schemas.microsoft.com/office/drawing/2014/main" id="{9E7D290B-B3F7-4569-BF84-379DB582CD58}"/>
              </a:ext>
            </a:extLst>
          </p:cNvPr>
          <p:cNvSpPr txBox="1"/>
          <p:nvPr/>
        </p:nvSpPr>
        <p:spPr>
          <a:xfrm>
            <a:off x="4106301" y="4834225"/>
            <a:ext cx="5672900" cy="923330"/>
          </a:xfrm>
          <a:prstGeom prst="rect">
            <a:avLst/>
          </a:prstGeom>
          <a:noFill/>
        </p:spPr>
        <p:txBody>
          <a:bodyPr wrap="none" rtlCol="0">
            <a:spAutoFit/>
          </a:bodyPr>
          <a:lstStyle/>
          <a:p>
            <a:r>
              <a:rPr lang="en-US" dirty="0"/>
              <a:t>This time Update propagates back to the first child node. </a:t>
            </a:r>
          </a:p>
          <a:p>
            <a:r>
              <a:rPr lang="en-US" dirty="0"/>
              <a:t>So the Parent Node inherits the stats from its child nodes!</a:t>
            </a:r>
          </a:p>
          <a:p>
            <a:endParaRPr lang="en-US" dirty="0"/>
          </a:p>
        </p:txBody>
      </p:sp>
      <p:cxnSp>
        <p:nvCxnSpPr>
          <p:cNvPr id="20" name="Straight Arrow Connector 19">
            <a:extLst>
              <a:ext uri="{FF2B5EF4-FFF2-40B4-BE49-F238E27FC236}">
                <a16:creationId xmlns:a16="http://schemas.microsoft.com/office/drawing/2014/main" id="{6F52A049-AE0D-482C-BF27-1EA0C051CCAB}"/>
              </a:ext>
            </a:extLst>
          </p:cNvPr>
          <p:cNvCxnSpPr>
            <a:cxnSpLocks/>
            <a:endCxn id="30" idx="4"/>
          </p:cNvCxnSpPr>
          <p:nvPr/>
        </p:nvCxnSpPr>
        <p:spPr>
          <a:xfrm flipV="1">
            <a:off x="2349500" y="3819526"/>
            <a:ext cx="774700" cy="16049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62C8502B-4425-4E30-944D-D75F541834C9}"/>
              </a:ext>
            </a:extLst>
          </p:cNvPr>
          <p:cNvCxnSpPr>
            <a:cxnSpLocks/>
            <a:stCxn id="27" idx="0"/>
            <a:endCxn id="3" idx="4"/>
          </p:cNvCxnSpPr>
          <p:nvPr/>
        </p:nvCxnSpPr>
        <p:spPr>
          <a:xfrm flipV="1">
            <a:off x="2349500" y="2886869"/>
            <a:ext cx="2241551" cy="25376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25631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A8210-2460-4DB6-BBEB-C5462FA9118F}"/>
              </a:ext>
            </a:extLst>
          </p:cNvPr>
          <p:cNvSpPr>
            <a:spLocks noGrp="1"/>
          </p:cNvSpPr>
          <p:nvPr>
            <p:ph type="title"/>
          </p:nvPr>
        </p:nvSpPr>
        <p:spPr/>
        <p:txBody>
          <a:bodyPr/>
          <a:lstStyle/>
          <a:p>
            <a:r>
              <a:rPr lang="en-US" dirty="0"/>
              <a:t>Selection, Expansion, Simulation, Update</a:t>
            </a:r>
            <a:endParaRPr lang="de-DE" dirty="0"/>
          </a:p>
        </p:txBody>
      </p:sp>
      <p:sp>
        <p:nvSpPr>
          <p:cNvPr id="4" name="Oval 3">
            <a:extLst>
              <a:ext uri="{FF2B5EF4-FFF2-40B4-BE49-F238E27FC236}">
                <a16:creationId xmlns:a16="http://schemas.microsoft.com/office/drawing/2014/main" id="{BCCA318A-3CBF-420F-BB4B-3B74AD3B16F3}"/>
              </a:ext>
            </a:extLst>
          </p:cNvPr>
          <p:cNvSpPr/>
          <p:nvPr/>
        </p:nvSpPr>
        <p:spPr>
          <a:xfrm>
            <a:off x="5308600" y="1690688"/>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8" name="Straight Connector 7">
            <a:extLst>
              <a:ext uri="{FF2B5EF4-FFF2-40B4-BE49-F238E27FC236}">
                <a16:creationId xmlns:a16="http://schemas.microsoft.com/office/drawing/2014/main" id="{E723AA89-FE13-4557-B6DE-841B18761DC7}"/>
              </a:ext>
            </a:extLst>
          </p:cNvPr>
          <p:cNvCxnSpPr>
            <a:stCxn id="4" idx="3"/>
          </p:cNvCxnSpPr>
          <p:nvPr/>
        </p:nvCxnSpPr>
        <p:spPr>
          <a:xfrm flipH="1">
            <a:off x="4629150" y="2120229"/>
            <a:ext cx="759424" cy="470571"/>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8C654A57-49BE-4F74-AFCE-33192F1F5958}"/>
              </a:ext>
            </a:extLst>
          </p:cNvPr>
          <p:cNvCxnSpPr>
            <a:cxnSpLocks/>
          </p:cNvCxnSpPr>
          <p:nvPr/>
        </p:nvCxnSpPr>
        <p:spPr>
          <a:xfrm>
            <a:off x="5581650" y="1879600"/>
            <a:ext cx="0" cy="812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C6C22BC-F298-4512-8368-03075CA835AB}"/>
              </a:ext>
            </a:extLst>
          </p:cNvPr>
          <p:cNvCxnSpPr>
            <a:cxnSpLocks/>
          </p:cNvCxnSpPr>
          <p:nvPr/>
        </p:nvCxnSpPr>
        <p:spPr>
          <a:xfrm>
            <a:off x="5581650" y="1942307"/>
            <a:ext cx="806450" cy="692943"/>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E8A92036-94F7-42C0-90A1-5AE33F5FDA62}"/>
              </a:ext>
            </a:extLst>
          </p:cNvPr>
          <p:cNvSpPr txBox="1"/>
          <p:nvPr/>
        </p:nvSpPr>
        <p:spPr>
          <a:xfrm>
            <a:off x="7219950" y="3429407"/>
            <a:ext cx="4438266" cy="923330"/>
          </a:xfrm>
          <a:prstGeom prst="rect">
            <a:avLst/>
          </a:prstGeom>
          <a:noFill/>
        </p:spPr>
        <p:txBody>
          <a:bodyPr wrap="none" rtlCol="0">
            <a:spAutoFit/>
          </a:bodyPr>
          <a:lstStyle/>
          <a:p>
            <a:r>
              <a:rPr lang="en-US" dirty="0"/>
              <a:t>Now that the child nodes of the last selection</a:t>
            </a:r>
          </a:p>
          <a:p>
            <a:r>
              <a:rPr lang="en-US" dirty="0"/>
              <a:t>Have all been explored at least once,</a:t>
            </a:r>
          </a:p>
          <a:p>
            <a:r>
              <a:rPr lang="en-US" dirty="0"/>
              <a:t>It will run the selection from the top again!</a:t>
            </a:r>
          </a:p>
        </p:txBody>
      </p:sp>
      <p:sp>
        <p:nvSpPr>
          <p:cNvPr id="3" name="Oval 2">
            <a:extLst>
              <a:ext uri="{FF2B5EF4-FFF2-40B4-BE49-F238E27FC236}">
                <a16:creationId xmlns:a16="http://schemas.microsoft.com/office/drawing/2014/main" id="{A4B6B992-6036-469D-9396-7D5663B4BE40}"/>
              </a:ext>
            </a:extLst>
          </p:cNvPr>
          <p:cNvSpPr/>
          <p:nvPr/>
        </p:nvSpPr>
        <p:spPr>
          <a:xfrm>
            <a:off x="4318001" y="2383631"/>
            <a:ext cx="546100" cy="503238"/>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DE" dirty="0">
              <a:highlight>
                <a:srgbClr val="FFFF00"/>
              </a:highlight>
            </a:endParaRPr>
          </a:p>
        </p:txBody>
      </p:sp>
      <p:sp>
        <p:nvSpPr>
          <p:cNvPr id="9" name="TextBox 8">
            <a:extLst>
              <a:ext uri="{FF2B5EF4-FFF2-40B4-BE49-F238E27FC236}">
                <a16:creationId xmlns:a16="http://schemas.microsoft.com/office/drawing/2014/main" id="{986FCF13-3D6F-4C66-A5B1-F35B45B2FC0D}"/>
              </a:ext>
            </a:extLst>
          </p:cNvPr>
          <p:cNvSpPr txBox="1"/>
          <p:nvPr/>
        </p:nvSpPr>
        <p:spPr>
          <a:xfrm>
            <a:off x="4356101" y="2406134"/>
            <a:ext cx="508473" cy="369332"/>
          </a:xfrm>
          <a:prstGeom prst="rect">
            <a:avLst/>
          </a:prstGeom>
          <a:noFill/>
        </p:spPr>
        <p:txBody>
          <a:bodyPr wrap="none" rtlCol="0">
            <a:spAutoFit/>
          </a:bodyPr>
          <a:lstStyle/>
          <a:p>
            <a:r>
              <a:rPr lang="en-US" dirty="0"/>
              <a:t>2/4</a:t>
            </a:r>
            <a:endParaRPr lang="de-DE" dirty="0"/>
          </a:p>
        </p:txBody>
      </p:sp>
      <p:sp>
        <p:nvSpPr>
          <p:cNvPr id="5" name="Oval 4">
            <a:extLst>
              <a:ext uri="{FF2B5EF4-FFF2-40B4-BE49-F238E27FC236}">
                <a16:creationId xmlns:a16="http://schemas.microsoft.com/office/drawing/2014/main" id="{5CA94B37-A792-4960-AA38-E25ED8ACD706}"/>
              </a:ext>
            </a:extLst>
          </p:cNvPr>
          <p:cNvSpPr/>
          <p:nvPr/>
        </p:nvSpPr>
        <p:spPr>
          <a:xfrm>
            <a:off x="5298839" y="2455862"/>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 name="TextBox 5">
            <a:extLst>
              <a:ext uri="{FF2B5EF4-FFF2-40B4-BE49-F238E27FC236}">
                <a16:creationId xmlns:a16="http://schemas.microsoft.com/office/drawing/2014/main" id="{FB56EB7B-80D4-417C-9C46-56F31D5F265E}"/>
              </a:ext>
            </a:extLst>
          </p:cNvPr>
          <p:cNvSpPr txBox="1"/>
          <p:nvPr/>
        </p:nvSpPr>
        <p:spPr>
          <a:xfrm>
            <a:off x="5336939" y="2478365"/>
            <a:ext cx="508473" cy="369332"/>
          </a:xfrm>
          <a:prstGeom prst="rect">
            <a:avLst/>
          </a:prstGeom>
          <a:noFill/>
        </p:spPr>
        <p:txBody>
          <a:bodyPr wrap="none" rtlCol="0">
            <a:spAutoFit/>
          </a:bodyPr>
          <a:lstStyle/>
          <a:p>
            <a:r>
              <a:rPr lang="en-US" dirty="0"/>
              <a:t>0/1</a:t>
            </a:r>
            <a:endParaRPr lang="de-DE" dirty="0"/>
          </a:p>
        </p:txBody>
      </p:sp>
      <p:sp>
        <p:nvSpPr>
          <p:cNvPr id="7" name="Oval 6">
            <a:extLst>
              <a:ext uri="{FF2B5EF4-FFF2-40B4-BE49-F238E27FC236}">
                <a16:creationId xmlns:a16="http://schemas.microsoft.com/office/drawing/2014/main" id="{070C65F0-B231-4BDC-A7B2-05B7D468E9B6}"/>
              </a:ext>
            </a:extLst>
          </p:cNvPr>
          <p:cNvSpPr/>
          <p:nvPr/>
        </p:nvSpPr>
        <p:spPr>
          <a:xfrm>
            <a:off x="6089650" y="2459953"/>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2" name="TextBox 11">
            <a:extLst>
              <a:ext uri="{FF2B5EF4-FFF2-40B4-BE49-F238E27FC236}">
                <a16:creationId xmlns:a16="http://schemas.microsoft.com/office/drawing/2014/main" id="{B898C23A-B213-426D-887B-11011DB2CE24}"/>
              </a:ext>
            </a:extLst>
          </p:cNvPr>
          <p:cNvSpPr txBox="1"/>
          <p:nvPr/>
        </p:nvSpPr>
        <p:spPr>
          <a:xfrm>
            <a:off x="6127750" y="2482456"/>
            <a:ext cx="508473" cy="369332"/>
          </a:xfrm>
          <a:prstGeom prst="rect">
            <a:avLst/>
          </a:prstGeom>
          <a:noFill/>
        </p:spPr>
        <p:txBody>
          <a:bodyPr wrap="none" rtlCol="0">
            <a:spAutoFit/>
          </a:bodyPr>
          <a:lstStyle/>
          <a:p>
            <a:r>
              <a:rPr lang="en-US" dirty="0"/>
              <a:t>0/1</a:t>
            </a:r>
            <a:endParaRPr lang="de-DE" dirty="0"/>
          </a:p>
        </p:txBody>
      </p:sp>
      <p:cxnSp>
        <p:nvCxnSpPr>
          <p:cNvPr id="11" name="Straight Connector 10">
            <a:extLst>
              <a:ext uri="{FF2B5EF4-FFF2-40B4-BE49-F238E27FC236}">
                <a16:creationId xmlns:a16="http://schemas.microsoft.com/office/drawing/2014/main" id="{79F5C424-E35D-4979-8263-9DFF42E8FF38}"/>
              </a:ext>
            </a:extLst>
          </p:cNvPr>
          <p:cNvCxnSpPr>
            <a:cxnSpLocks/>
            <a:stCxn id="3" idx="4"/>
          </p:cNvCxnSpPr>
          <p:nvPr/>
        </p:nvCxnSpPr>
        <p:spPr>
          <a:xfrm flipH="1">
            <a:off x="3194050" y="2886869"/>
            <a:ext cx="1397001" cy="542131"/>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FACA33F-CC02-463A-A1E6-7EB699D591BF}"/>
              </a:ext>
            </a:extLst>
          </p:cNvPr>
          <p:cNvCxnSpPr>
            <a:cxnSpLocks/>
            <a:stCxn id="3" idx="4"/>
          </p:cNvCxnSpPr>
          <p:nvPr/>
        </p:nvCxnSpPr>
        <p:spPr>
          <a:xfrm flipH="1">
            <a:off x="4070351" y="2886869"/>
            <a:ext cx="520700" cy="542131"/>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A04ABDB1-F932-4DF9-A196-CA078FCBE28D}"/>
              </a:ext>
            </a:extLst>
          </p:cNvPr>
          <p:cNvCxnSpPr>
            <a:cxnSpLocks/>
            <a:stCxn id="3" idx="4"/>
          </p:cNvCxnSpPr>
          <p:nvPr/>
        </p:nvCxnSpPr>
        <p:spPr>
          <a:xfrm>
            <a:off x="4591051" y="2886869"/>
            <a:ext cx="486374" cy="580062"/>
          </a:xfrm>
          <a:prstGeom prst="line">
            <a:avLst/>
          </a:prstGeom>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700661CD-975F-4C2D-80B7-8B7E469578D1}"/>
              </a:ext>
            </a:extLst>
          </p:cNvPr>
          <p:cNvSpPr/>
          <p:nvPr/>
        </p:nvSpPr>
        <p:spPr>
          <a:xfrm>
            <a:off x="2851150" y="3316288"/>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13" name="Straight Connector 12">
            <a:extLst>
              <a:ext uri="{FF2B5EF4-FFF2-40B4-BE49-F238E27FC236}">
                <a16:creationId xmlns:a16="http://schemas.microsoft.com/office/drawing/2014/main" id="{2AC2A89F-385C-4AFF-877B-EEFF4C06A418}"/>
              </a:ext>
            </a:extLst>
          </p:cNvPr>
          <p:cNvCxnSpPr>
            <a:cxnSpLocks/>
            <a:stCxn id="21" idx="4"/>
          </p:cNvCxnSpPr>
          <p:nvPr/>
        </p:nvCxnSpPr>
        <p:spPr>
          <a:xfrm flipH="1">
            <a:off x="3536950" y="3840961"/>
            <a:ext cx="552449" cy="467517"/>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4B02A594-B34F-478F-B06F-14E6787770FF}"/>
              </a:ext>
            </a:extLst>
          </p:cNvPr>
          <p:cNvCxnSpPr>
            <a:cxnSpLocks/>
          </p:cNvCxnSpPr>
          <p:nvPr/>
        </p:nvCxnSpPr>
        <p:spPr>
          <a:xfrm flipH="1" flipV="1">
            <a:off x="3536950" y="4308478"/>
            <a:ext cx="82551" cy="428623"/>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B0745D4A-78FB-4975-B606-47C0CCEB068C}"/>
              </a:ext>
            </a:extLst>
          </p:cNvPr>
          <p:cNvCxnSpPr>
            <a:cxnSpLocks/>
          </p:cNvCxnSpPr>
          <p:nvPr/>
        </p:nvCxnSpPr>
        <p:spPr>
          <a:xfrm flipH="1">
            <a:off x="2451101" y="4737100"/>
            <a:ext cx="1168399" cy="840583"/>
          </a:xfrm>
          <a:prstGeom prst="line">
            <a:avLst/>
          </a:prstGeom>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681DF742-DA91-4C85-9D43-2BFACBC638AC}"/>
              </a:ext>
            </a:extLst>
          </p:cNvPr>
          <p:cNvSpPr/>
          <p:nvPr/>
        </p:nvSpPr>
        <p:spPr>
          <a:xfrm>
            <a:off x="2076450" y="5424488"/>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t>
            </a:r>
            <a:endParaRPr lang="de-DE" dirty="0"/>
          </a:p>
        </p:txBody>
      </p:sp>
      <p:sp>
        <p:nvSpPr>
          <p:cNvPr id="18" name="TextBox 17">
            <a:extLst>
              <a:ext uri="{FF2B5EF4-FFF2-40B4-BE49-F238E27FC236}">
                <a16:creationId xmlns:a16="http://schemas.microsoft.com/office/drawing/2014/main" id="{F06F4D34-C444-41A2-947E-45A86EC174F0}"/>
              </a:ext>
            </a:extLst>
          </p:cNvPr>
          <p:cNvSpPr txBox="1"/>
          <p:nvPr/>
        </p:nvSpPr>
        <p:spPr>
          <a:xfrm>
            <a:off x="2857028" y="3383241"/>
            <a:ext cx="508473" cy="369332"/>
          </a:xfrm>
          <a:prstGeom prst="rect">
            <a:avLst/>
          </a:prstGeom>
          <a:noFill/>
        </p:spPr>
        <p:txBody>
          <a:bodyPr wrap="none" rtlCol="0">
            <a:spAutoFit/>
          </a:bodyPr>
          <a:lstStyle/>
          <a:p>
            <a:r>
              <a:rPr lang="en-US" dirty="0"/>
              <a:t>1/1</a:t>
            </a:r>
            <a:endParaRPr lang="de-DE" dirty="0"/>
          </a:p>
        </p:txBody>
      </p:sp>
      <p:sp>
        <p:nvSpPr>
          <p:cNvPr id="21" name="Oval 20">
            <a:extLst>
              <a:ext uri="{FF2B5EF4-FFF2-40B4-BE49-F238E27FC236}">
                <a16:creationId xmlns:a16="http://schemas.microsoft.com/office/drawing/2014/main" id="{CE5A6931-4500-445C-872F-259BA2056FC7}"/>
              </a:ext>
            </a:extLst>
          </p:cNvPr>
          <p:cNvSpPr/>
          <p:nvPr/>
        </p:nvSpPr>
        <p:spPr>
          <a:xfrm>
            <a:off x="3816349" y="3337723"/>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5" name="TextBox 24">
            <a:extLst>
              <a:ext uri="{FF2B5EF4-FFF2-40B4-BE49-F238E27FC236}">
                <a16:creationId xmlns:a16="http://schemas.microsoft.com/office/drawing/2014/main" id="{C2173834-AEBA-436B-8B02-59B9B2D514FD}"/>
              </a:ext>
            </a:extLst>
          </p:cNvPr>
          <p:cNvSpPr txBox="1"/>
          <p:nvPr/>
        </p:nvSpPr>
        <p:spPr>
          <a:xfrm>
            <a:off x="3841277" y="3399118"/>
            <a:ext cx="508473" cy="369332"/>
          </a:xfrm>
          <a:prstGeom prst="rect">
            <a:avLst/>
          </a:prstGeom>
          <a:noFill/>
        </p:spPr>
        <p:txBody>
          <a:bodyPr wrap="none" rtlCol="0">
            <a:spAutoFit/>
          </a:bodyPr>
          <a:lstStyle/>
          <a:p>
            <a:r>
              <a:rPr lang="en-US" dirty="0"/>
              <a:t>0/1</a:t>
            </a:r>
            <a:endParaRPr lang="de-DE" dirty="0"/>
          </a:p>
        </p:txBody>
      </p:sp>
      <p:sp>
        <p:nvSpPr>
          <p:cNvPr id="29" name="Oval 28">
            <a:extLst>
              <a:ext uri="{FF2B5EF4-FFF2-40B4-BE49-F238E27FC236}">
                <a16:creationId xmlns:a16="http://schemas.microsoft.com/office/drawing/2014/main" id="{6EF4707A-5DCE-456F-8F48-D9CA3AC7F4AB}"/>
              </a:ext>
            </a:extLst>
          </p:cNvPr>
          <p:cNvSpPr/>
          <p:nvPr/>
        </p:nvSpPr>
        <p:spPr>
          <a:xfrm>
            <a:off x="4813775" y="3393424"/>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3" name="TextBox 32">
            <a:extLst>
              <a:ext uri="{FF2B5EF4-FFF2-40B4-BE49-F238E27FC236}">
                <a16:creationId xmlns:a16="http://schemas.microsoft.com/office/drawing/2014/main" id="{D0D8C075-D45E-4885-AF2E-B440A1EE4EDF}"/>
              </a:ext>
            </a:extLst>
          </p:cNvPr>
          <p:cNvSpPr txBox="1"/>
          <p:nvPr/>
        </p:nvSpPr>
        <p:spPr>
          <a:xfrm>
            <a:off x="4819653" y="3460377"/>
            <a:ext cx="508473" cy="369332"/>
          </a:xfrm>
          <a:prstGeom prst="rect">
            <a:avLst/>
          </a:prstGeom>
          <a:noFill/>
        </p:spPr>
        <p:txBody>
          <a:bodyPr wrap="none" rtlCol="0">
            <a:spAutoFit/>
          </a:bodyPr>
          <a:lstStyle/>
          <a:p>
            <a:r>
              <a:rPr lang="en-US" dirty="0"/>
              <a:t>0/1</a:t>
            </a:r>
            <a:endParaRPr lang="de-DE" dirty="0"/>
          </a:p>
        </p:txBody>
      </p:sp>
      <p:cxnSp>
        <p:nvCxnSpPr>
          <p:cNvPr id="38" name="Straight Connector 37">
            <a:extLst>
              <a:ext uri="{FF2B5EF4-FFF2-40B4-BE49-F238E27FC236}">
                <a16:creationId xmlns:a16="http://schemas.microsoft.com/office/drawing/2014/main" id="{02DE0384-AE87-44FC-A05C-8EB86C18E74C}"/>
              </a:ext>
            </a:extLst>
          </p:cNvPr>
          <p:cNvCxnSpPr>
            <a:cxnSpLocks/>
            <a:stCxn id="29" idx="4"/>
          </p:cNvCxnSpPr>
          <p:nvPr/>
        </p:nvCxnSpPr>
        <p:spPr>
          <a:xfrm>
            <a:off x="5086825" y="3896662"/>
            <a:ext cx="450375" cy="506555"/>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C64E110-59A7-4684-B9B8-1079BC62AE0E}"/>
              </a:ext>
            </a:extLst>
          </p:cNvPr>
          <p:cNvCxnSpPr>
            <a:cxnSpLocks/>
          </p:cNvCxnSpPr>
          <p:nvPr/>
        </p:nvCxnSpPr>
        <p:spPr>
          <a:xfrm flipV="1">
            <a:off x="5397975" y="4397886"/>
            <a:ext cx="139225" cy="581304"/>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7C62A915-FFA7-48EC-A65B-570D9348054F}"/>
              </a:ext>
            </a:extLst>
          </p:cNvPr>
          <p:cNvCxnSpPr>
            <a:cxnSpLocks/>
          </p:cNvCxnSpPr>
          <p:nvPr/>
        </p:nvCxnSpPr>
        <p:spPr>
          <a:xfrm flipH="1">
            <a:off x="4229576" y="4979189"/>
            <a:ext cx="1168398" cy="840583"/>
          </a:xfrm>
          <a:prstGeom prst="line">
            <a:avLst/>
          </a:prstGeom>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AF979892-0D72-487F-9087-AC9E4FC9CD30}"/>
              </a:ext>
            </a:extLst>
          </p:cNvPr>
          <p:cNvSpPr/>
          <p:nvPr/>
        </p:nvSpPr>
        <p:spPr>
          <a:xfrm>
            <a:off x="3854924" y="5666577"/>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t>
            </a:r>
            <a:endParaRPr lang="de-DE" dirty="0"/>
          </a:p>
        </p:txBody>
      </p:sp>
      <p:sp>
        <p:nvSpPr>
          <p:cNvPr id="53" name="TextBox 52">
            <a:extLst>
              <a:ext uri="{FF2B5EF4-FFF2-40B4-BE49-F238E27FC236}">
                <a16:creationId xmlns:a16="http://schemas.microsoft.com/office/drawing/2014/main" id="{7BFB9E50-E126-49D2-80E8-AA89CD02533C}"/>
              </a:ext>
            </a:extLst>
          </p:cNvPr>
          <p:cNvSpPr txBox="1"/>
          <p:nvPr/>
        </p:nvSpPr>
        <p:spPr>
          <a:xfrm>
            <a:off x="7162800" y="2188170"/>
            <a:ext cx="2189702" cy="646331"/>
          </a:xfrm>
          <a:prstGeom prst="rect">
            <a:avLst/>
          </a:prstGeom>
          <a:noFill/>
        </p:spPr>
        <p:txBody>
          <a:bodyPr wrap="none" rtlCol="0">
            <a:spAutoFit/>
          </a:bodyPr>
          <a:lstStyle/>
          <a:p>
            <a:r>
              <a:rPr lang="en-US" dirty="0"/>
              <a:t>Simulation &amp; Update</a:t>
            </a:r>
          </a:p>
          <a:p>
            <a:endParaRPr lang="en-US" dirty="0"/>
          </a:p>
        </p:txBody>
      </p:sp>
      <p:cxnSp>
        <p:nvCxnSpPr>
          <p:cNvPr id="55" name="Straight Arrow Connector 54">
            <a:extLst>
              <a:ext uri="{FF2B5EF4-FFF2-40B4-BE49-F238E27FC236}">
                <a16:creationId xmlns:a16="http://schemas.microsoft.com/office/drawing/2014/main" id="{E2DD65EC-7C4F-470F-8919-8812DA1F016C}"/>
              </a:ext>
            </a:extLst>
          </p:cNvPr>
          <p:cNvCxnSpPr>
            <a:cxnSpLocks/>
            <a:stCxn id="27" idx="0"/>
          </p:cNvCxnSpPr>
          <p:nvPr/>
        </p:nvCxnSpPr>
        <p:spPr>
          <a:xfrm flipV="1">
            <a:off x="2349500" y="3819526"/>
            <a:ext cx="1505424" cy="16049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38838080-59AE-48D8-A5E3-15DC3C8F1C33}"/>
              </a:ext>
            </a:extLst>
          </p:cNvPr>
          <p:cNvCxnSpPr>
            <a:cxnSpLocks/>
            <a:stCxn id="44" idx="0"/>
          </p:cNvCxnSpPr>
          <p:nvPr/>
        </p:nvCxnSpPr>
        <p:spPr>
          <a:xfrm flipV="1">
            <a:off x="4127974" y="3888865"/>
            <a:ext cx="771288" cy="17777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3FFF6043-53D0-46B7-968B-A79223BEC07E}"/>
              </a:ext>
            </a:extLst>
          </p:cNvPr>
          <p:cNvCxnSpPr>
            <a:cxnSpLocks/>
            <a:stCxn id="44" idx="0"/>
          </p:cNvCxnSpPr>
          <p:nvPr/>
        </p:nvCxnSpPr>
        <p:spPr>
          <a:xfrm flipV="1">
            <a:off x="4127974" y="2998273"/>
            <a:ext cx="460138" cy="26683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964545F0-D707-4CB8-9C84-5656D5152646}"/>
              </a:ext>
            </a:extLst>
          </p:cNvPr>
          <p:cNvCxnSpPr>
            <a:cxnSpLocks/>
            <a:endCxn id="3" idx="3"/>
          </p:cNvCxnSpPr>
          <p:nvPr/>
        </p:nvCxnSpPr>
        <p:spPr>
          <a:xfrm flipV="1">
            <a:off x="2379782" y="2813172"/>
            <a:ext cx="2018193" cy="26078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96013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A8210-2460-4DB6-BBEB-C5462FA9118F}"/>
              </a:ext>
            </a:extLst>
          </p:cNvPr>
          <p:cNvSpPr>
            <a:spLocks noGrp="1"/>
          </p:cNvSpPr>
          <p:nvPr>
            <p:ph type="title"/>
          </p:nvPr>
        </p:nvSpPr>
        <p:spPr/>
        <p:txBody>
          <a:bodyPr/>
          <a:lstStyle/>
          <a:p>
            <a:r>
              <a:rPr lang="en-US" dirty="0"/>
              <a:t>Selection, Expansion, Simulation, Update</a:t>
            </a:r>
            <a:endParaRPr lang="de-DE" dirty="0"/>
          </a:p>
        </p:txBody>
      </p:sp>
      <p:sp>
        <p:nvSpPr>
          <p:cNvPr id="4" name="Oval 3">
            <a:extLst>
              <a:ext uri="{FF2B5EF4-FFF2-40B4-BE49-F238E27FC236}">
                <a16:creationId xmlns:a16="http://schemas.microsoft.com/office/drawing/2014/main" id="{BCCA318A-3CBF-420F-BB4B-3B74AD3B16F3}"/>
              </a:ext>
            </a:extLst>
          </p:cNvPr>
          <p:cNvSpPr/>
          <p:nvPr/>
        </p:nvSpPr>
        <p:spPr>
          <a:xfrm>
            <a:off x="5308600" y="1690688"/>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8" name="Straight Connector 7">
            <a:extLst>
              <a:ext uri="{FF2B5EF4-FFF2-40B4-BE49-F238E27FC236}">
                <a16:creationId xmlns:a16="http://schemas.microsoft.com/office/drawing/2014/main" id="{E723AA89-FE13-4557-B6DE-841B18761DC7}"/>
              </a:ext>
            </a:extLst>
          </p:cNvPr>
          <p:cNvCxnSpPr>
            <a:stCxn id="4" idx="3"/>
          </p:cNvCxnSpPr>
          <p:nvPr/>
        </p:nvCxnSpPr>
        <p:spPr>
          <a:xfrm flipH="1">
            <a:off x="4629150" y="2120229"/>
            <a:ext cx="759424" cy="470571"/>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8C654A57-49BE-4F74-AFCE-33192F1F5958}"/>
              </a:ext>
            </a:extLst>
          </p:cNvPr>
          <p:cNvCxnSpPr>
            <a:cxnSpLocks/>
          </p:cNvCxnSpPr>
          <p:nvPr/>
        </p:nvCxnSpPr>
        <p:spPr>
          <a:xfrm>
            <a:off x="5581650" y="1879600"/>
            <a:ext cx="0" cy="812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C6C22BC-F298-4512-8368-03075CA835AB}"/>
              </a:ext>
            </a:extLst>
          </p:cNvPr>
          <p:cNvCxnSpPr>
            <a:cxnSpLocks/>
          </p:cNvCxnSpPr>
          <p:nvPr/>
        </p:nvCxnSpPr>
        <p:spPr>
          <a:xfrm>
            <a:off x="5581650" y="1942307"/>
            <a:ext cx="806450" cy="692943"/>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E8A92036-94F7-42C0-90A1-5AE33F5FDA62}"/>
              </a:ext>
            </a:extLst>
          </p:cNvPr>
          <p:cNvSpPr txBox="1"/>
          <p:nvPr/>
        </p:nvSpPr>
        <p:spPr>
          <a:xfrm>
            <a:off x="6711850" y="3466931"/>
            <a:ext cx="5246244" cy="923330"/>
          </a:xfrm>
          <a:prstGeom prst="rect">
            <a:avLst/>
          </a:prstGeom>
          <a:noFill/>
        </p:spPr>
        <p:txBody>
          <a:bodyPr wrap="none" rtlCol="0">
            <a:spAutoFit/>
          </a:bodyPr>
          <a:lstStyle/>
          <a:p>
            <a:r>
              <a:rPr lang="en-US" dirty="0"/>
              <a:t>Say that we still pick the first child of the root. </a:t>
            </a:r>
          </a:p>
          <a:p>
            <a:r>
              <a:rPr lang="en-US" dirty="0"/>
              <a:t>As 50% is still very high and we only ignored the other</a:t>
            </a:r>
          </a:p>
          <a:p>
            <a:r>
              <a:rPr lang="en-US" dirty="0"/>
              <a:t>Direct </a:t>
            </a:r>
            <a:r>
              <a:rPr lang="en-US" dirty="0" err="1"/>
              <a:t>childs</a:t>
            </a:r>
            <a:r>
              <a:rPr lang="en-US" dirty="0"/>
              <a:t> of the root three times! </a:t>
            </a:r>
          </a:p>
        </p:txBody>
      </p:sp>
      <p:sp>
        <p:nvSpPr>
          <p:cNvPr id="3" name="Oval 2">
            <a:extLst>
              <a:ext uri="{FF2B5EF4-FFF2-40B4-BE49-F238E27FC236}">
                <a16:creationId xmlns:a16="http://schemas.microsoft.com/office/drawing/2014/main" id="{A4B6B992-6036-469D-9396-7D5663B4BE40}"/>
              </a:ext>
            </a:extLst>
          </p:cNvPr>
          <p:cNvSpPr/>
          <p:nvPr/>
        </p:nvSpPr>
        <p:spPr>
          <a:xfrm>
            <a:off x="4318001" y="2383631"/>
            <a:ext cx="546100" cy="503238"/>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DE" dirty="0">
              <a:highlight>
                <a:srgbClr val="FFFF00"/>
              </a:highlight>
            </a:endParaRPr>
          </a:p>
        </p:txBody>
      </p:sp>
      <p:sp>
        <p:nvSpPr>
          <p:cNvPr id="9" name="TextBox 8">
            <a:extLst>
              <a:ext uri="{FF2B5EF4-FFF2-40B4-BE49-F238E27FC236}">
                <a16:creationId xmlns:a16="http://schemas.microsoft.com/office/drawing/2014/main" id="{986FCF13-3D6F-4C66-A5B1-F35B45B2FC0D}"/>
              </a:ext>
            </a:extLst>
          </p:cNvPr>
          <p:cNvSpPr txBox="1"/>
          <p:nvPr/>
        </p:nvSpPr>
        <p:spPr>
          <a:xfrm>
            <a:off x="4356101" y="2406134"/>
            <a:ext cx="508473" cy="369332"/>
          </a:xfrm>
          <a:prstGeom prst="rect">
            <a:avLst/>
          </a:prstGeom>
          <a:noFill/>
        </p:spPr>
        <p:txBody>
          <a:bodyPr wrap="none" rtlCol="0">
            <a:spAutoFit/>
          </a:bodyPr>
          <a:lstStyle/>
          <a:p>
            <a:r>
              <a:rPr lang="en-US" dirty="0"/>
              <a:t>2/4</a:t>
            </a:r>
            <a:endParaRPr lang="de-DE" dirty="0"/>
          </a:p>
        </p:txBody>
      </p:sp>
      <p:sp>
        <p:nvSpPr>
          <p:cNvPr id="5" name="Oval 4">
            <a:extLst>
              <a:ext uri="{FF2B5EF4-FFF2-40B4-BE49-F238E27FC236}">
                <a16:creationId xmlns:a16="http://schemas.microsoft.com/office/drawing/2014/main" id="{5CA94B37-A792-4960-AA38-E25ED8ACD706}"/>
              </a:ext>
            </a:extLst>
          </p:cNvPr>
          <p:cNvSpPr/>
          <p:nvPr/>
        </p:nvSpPr>
        <p:spPr>
          <a:xfrm>
            <a:off x="5298839" y="2455862"/>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 name="TextBox 5">
            <a:extLst>
              <a:ext uri="{FF2B5EF4-FFF2-40B4-BE49-F238E27FC236}">
                <a16:creationId xmlns:a16="http://schemas.microsoft.com/office/drawing/2014/main" id="{FB56EB7B-80D4-417C-9C46-56F31D5F265E}"/>
              </a:ext>
            </a:extLst>
          </p:cNvPr>
          <p:cNvSpPr txBox="1"/>
          <p:nvPr/>
        </p:nvSpPr>
        <p:spPr>
          <a:xfrm>
            <a:off x="5336939" y="2478365"/>
            <a:ext cx="508473" cy="369332"/>
          </a:xfrm>
          <a:prstGeom prst="rect">
            <a:avLst/>
          </a:prstGeom>
          <a:noFill/>
        </p:spPr>
        <p:txBody>
          <a:bodyPr wrap="none" rtlCol="0">
            <a:spAutoFit/>
          </a:bodyPr>
          <a:lstStyle/>
          <a:p>
            <a:r>
              <a:rPr lang="en-US" dirty="0"/>
              <a:t>0/1</a:t>
            </a:r>
            <a:endParaRPr lang="de-DE" dirty="0"/>
          </a:p>
        </p:txBody>
      </p:sp>
      <p:sp>
        <p:nvSpPr>
          <p:cNvPr id="7" name="Oval 6">
            <a:extLst>
              <a:ext uri="{FF2B5EF4-FFF2-40B4-BE49-F238E27FC236}">
                <a16:creationId xmlns:a16="http://schemas.microsoft.com/office/drawing/2014/main" id="{070C65F0-B231-4BDC-A7B2-05B7D468E9B6}"/>
              </a:ext>
            </a:extLst>
          </p:cNvPr>
          <p:cNvSpPr/>
          <p:nvPr/>
        </p:nvSpPr>
        <p:spPr>
          <a:xfrm>
            <a:off x="6089650" y="2459953"/>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2" name="TextBox 11">
            <a:extLst>
              <a:ext uri="{FF2B5EF4-FFF2-40B4-BE49-F238E27FC236}">
                <a16:creationId xmlns:a16="http://schemas.microsoft.com/office/drawing/2014/main" id="{B898C23A-B213-426D-887B-11011DB2CE24}"/>
              </a:ext>
            </a:extLst>
          </p:cNvPr>
          <p:cNvSpPr txBox="1"/>
          <p:nvPr/>
        </p:nvSpPr>
        <p:spPr>
          <a:xfrm>
            <a:off x="6127750" y="2482456"/>
            <a:ext cx="508473" cy="369332"/>
          </a:xfrm>
          <a:prstGeom prst="rect">
            <a:avLst/>
          </a:prstGeom>
          <a:noFill/>
        </p:spPr>
        <p:txBody>
          <a:bodyPr wrap="none" rtlCol="0">
            <a:spAutoFit/>
          </a:bodyPr>
          <a:lstStyle/>
          <a:p>
            <a:r>
              <a:rPr lang="en-US" dirty="0"/>
              <a:t>0/1</a:t>
            </a:r>
            <a:endParaRPr lang="de-DE" dirty="0"/>
          </a:p>
        </p:txBody>
      </p:sp>
      <p:cxnSp>
        <p:nvCxnSpPr>
          <p:cNvPr id="11" name="Straight Connector 10">
            <a:extLst>
              <a:ext uri="{FF2B5EF4-FFF2-40B4-BE49-F238E27FC236}">
                <a16:creationId xmlns:a16="http://schemas.microsoft.com/office/drawing/2014/main" id="{79F5C424-E35D-4979-8263-9DFF42E8FF38}"/>
              </a:ext>
            </a:extLst>
          </p:cNvPr>
          <p:cNvCxnSpPr>
            <a:cxnSpLocks/>
            <a:stCxn id="3" idx="4"/>
          </p:cNvCxnSpPr>
          <p:nvPr/>
        </p:nvCxnSpPr>
        <p:spPr>
          <a:xfrm flipH="1">
            <a:off x="3194050" y="2886869"/>
            <a:ext cx="1397001" cy="542131"/>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FACA33F-CC02-463A-A1E6-7EB699D591BF}"/>
              </a:ext>
            </a:extLst>
          </p:cNvPr>
          <p:cNvCxnSpPr>
            <a:cxnSpLocks/>
            <a:stCxn id="3" idx="4"/>
          </p:cNvCxnSpPr>
          <p:nvPr/>
        </p:nvCxnSpPr>
        <p:spPr>
          <a:xfrm flipH="1">
            <a:off x="4070351" y="2886869"/>
            <a:ext cx="520700" cy="542131"/>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A04ABDB1-F932-4DF9-A196-CA078FCBE28D}"/>
              </a:ext>
            </a:extLst>
          </p:cNvPr>
          <p:cNvCxnSpPr>
            <a:cxnSpLocks/>
            <a:stCxn id="3" idx="4"/>
          </p:cNvCxnSpPr>
          <p:nvPr/>
        </p:nvCxnSpPr>
        <p:spPr>
          <a:xfrm>
            <a:off x="4591051" y="2886869"/>
            <a:ext cx="486374" cy="580062"/>
          </a:xfrm>
          <a:prstGeom prst="line">
            <a:avLst/>
          </a:prstGeom>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700661CD-975F-4C2D-80B7-8B7E469578D1}"/>
              </a:ext>
            </a:extLst>
          </p:cNvPr>
          <p:cNvSpPr/>
          <p:nvPr/>
        </p:nvSpPr>
        <p:spPr>
          <a:xfrm>
            <a:off x="2851150" y="3316288"/>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8" name="TextBox 17">
            <a:extLst>
              <a:ext uri="{FF2B5EF4-FFF2-40B4-BE49-F238E27FC236}">
                <a16:creationId xmlns:a16="http://schemas.microsoft.com/office/drawing/2014/main" id="{F06F4D34-C444-41A2-947E-45A86EC174F0}"/>
              </a:ext>
            </a:extLst>
          </p:cNvPr>
          <p:cNvSpPr txBox="1"/>
          <p:nvPr/>
        </p:nvSpPr>
        <p:spPr>
          <a:xfrm>
            <a:off x="2857028" y="3383241"/>
            <a:ext cx="508473" cy="369332"/>
          </a:xfrm>
          <a:prstGeom prst="rect">
            <a:avLst/>
          </a:prstGeom>
          <a:noFill/>
        </p:spPr>
        <p:txBody>
          <a:bodyPr wrap="none" rtlCol="0">
            <a:spAutoFit/>
          </a:bodyPr>
          <a:lstStyle/>
          <a:p>
            <a:r>
              <a:rPr lang="en-US" dirty="0"/>
              <a:t>1/1</a:t>
            </a:r>
            <a:endParaRPr lang="de-DE" dirty="0"/>
          </a:p>
        </p:txBody>
      </p:sp>
      <p:sp>
        <p:nvSpPr>
          <p:cNvPr id="21" name="Oval 20">
            <a:extLst>
              <a:ext uri="{FF2B5EF4-FFF2-40B4-BE49-F238E27FC236}">
                <a16:creationId xmlns:a16="http://schemas.microsoft.com/office/drawing/2014/main" id="{CE5A6931-4500-445C-872F-259BA2056FC7}"/>
              </a:ext>
            </a:extLst>
          </p:cNvPr>
          <p:cNvSpPr/>
          <p:nvPr/>
        </p:nvSpPr>
        <p:spPr>
          <a:xfrm>
            <a:off x="3816349" y="3337723"/>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5" name="TextBox 24">
            <a:extLst>
              <a:ext uri="{FF2B5EF4-FFF2-40B4-BE49-F238E27FC236}">
                <a16:creationId xmlns:a16="http://schemas.microsoft.com/office/drawing/2014/main" id="{C2173834-AEBA-436B-8B02-59B9B2D514FD}"/>
              </a:ext>
            </a:extLst>
          </p:cNvPr>
          <p:cNvSpPr txBox="1"/>
          <p:nvPr/>
        </p:nvSpPr>
        <p:spPr>
          <a:xfrm>
            <a:off x="3822227" y="3404676"/>
            <a:ext cx="508473" cy="369332"/>
          </a:xfrm>
          <a:prstGeom prst="rect">
            <a:avLst/>
          </a:prstGeom>
          <a:noFill/>
        </p:spPr>
        <p:txBody>
          <a:bodyPr wrap="none" rtlCol="0">
            <a:spAutoFit/>
          </a:bodyPr>
          <a:lstStyle/>
          <a:p>
            <a:r>
              <a:rPr lang="en-US" dirty="0"/>
              <a:t>0/1</a:t>
            </a:r>
            <a:endParaRPr lang="de-DE" dirty="0"/>
          </a:p>
        </p:txBody>
      </p:sp>
      <p:sp>
        <p:nvSpPr>
          <p:cNvPr id="29" name="Oval 28">
            <a:extLst>
              <a:ext uri="{FF2B5EF4-FFF2-40B4-BE49-F238E27FC236}">
                <a16:creationId xmlns:a16="http://schemas.microsoft.com/office/drawing/2014/main" id="{6EF4707A-5DCE-456F-8F48-D9CA3AC7F4AB}"/>
              </a:ext>
            </a:extLst>
          </p:cNvPr>
          <p:cNvSpPr/>
          <p:nvPr/>
        </p:nvSpPr>
        <p:spPr>
          <a:xfrm>
            <a:off x="4813775" y="3393424"/>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3" name="TextBox 32">
            <a:extLst>
              <a:ext uri="{FF2B5EF4-FFF2-40B4-BE49-F238E27FC236}">
                <a16:creationId xmlns:a16="http://schemas.microsoft.com/office/drawing/2014/main" id="{D0D8C075-D45E-4885-AF2E-B440A1EE4EDF}"/>
              </a:ext>
            </a:extLst>
          </p:cNvPr>
          <p:cNvSpPr txBox="1"/>
          <p:nvPr/>
        </p:nvSpPr>
        <p:spPr>
          <a:xfrm>
            <a:off x="4819653" y="3460377"/>
            <a:ext cx="508473" cy="369332"/>
          </a:xfrm>
          <a:prstGeom prst="rect">
            <a:avLst/>
          </a:prstGeom>
          <a:noFill/>
        </p:spPr>
        <p:txBody>
          <a:bodyPr wrap="none" rtlCol="0">
            <a:spAutoFit/>
          </a:bodyPr>
          <a:lstStyle/>
          <a:p>
            <a:r>
              <a:rPr lang="en-US" dirty="0"/>
              <a:t>0/1</a:t>
            </a:r>
            <a:endParaRPr lang="de-DE" dirty="0"/>
          </a:p>
        </p:txBody>
      </p:sp>
      <p:sp>
        <p:nvSpPr>
          <p:cNvPr id="53" name="TextBox 52">
            <a:extLst>
              <a:ext uri="{FF2B5EF4-FFF2-40B4-BE49-F238E27FC236}">
                <a16:creationId xmlns:a16="http://schemas.microsoft.com/office/drawing/2014/main" id="{7BFB9E50-E126-49D2-80E8-AA89CD02533C}"/>
              </a:ext>
            </a:extLst>
          </p:cNvPr>
          <p:cNvSpPr txBox="1"/>
          <p:nvPr/>
        </p:nvSpPr>
        <p:spPr>
          <a:xfrm>
            <a:off x="7162800" y="2188170"/>
            <a:ext cx="1045479" cy="646331"/>
          </a:xfrm>
          <a:prstGeom prst="rect">
            <a:avLst/>
          </a:prstGeom>
          <a:noFill/>
        </p:spPr>
        <p:txBody>
          <a:bodyPr wrap="none" rtlCol="0">
            <a:spAutoFit/>
          </a:bodyPr>
          <a:lstStyle/>
          <a:p>
            <a:r>
              <a:rPr lang="en-US" dirty="0"/>
              <a:t>Selection</a:t>
            </a:r>
          </a:p>
          <a:p>
            <a:endParaRPr lang="en-US" dirty="0"/>
          </a:p>
        </p:txBody>
      </p:sp>
      <p:sp>
        <p:nvSpPr>
          <p:cNvPr id="20" name="Speech Bubble: Rectangle 19">
            <a:extLst>
              <a:ext uri="{FF2B5EF4-FFF2-40B4-BE49-F238E27FC236}">
                <a16:creationId xmlns:a16="http://schemas.microsoft.com/office/drawing/2014/main" id="{E18DEB11-2067-48DB-BD63-33850CCF2A30}"/>
              </a:ext>
            </a:extLst>
          </p:cNvPr>
          <p:cNvSpPr/>
          <p:nvPr/>
        </p:nvSpPr>
        <p:spPr>
          <a:xfrm>
            <a:off x="6635750" y="1498600"/>
            <a:ext cx="2362200" cy="443707"/>
          </a:xfrm>
          <a:prstGeom prst="wedgeRectCallout">
            <a:avLst>
              <a:gd name="adj1" fmla="val -55293"/>
              <a:gd name="adj2" fmla="val 13978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Ignored 3 Times only</a:t>
            </a:r>
            <a:endParaRPr lang="de-DE" dirty="0"/>
          </a:p>
        </p:txBody>
      </p:sp>
      <p:sp>
        <p:nvSpPr>
          <p:cNvPr id="24" name="Speech Bubble: Rectangle 23">
            <a:extLst>
              <a:ext uri="{FF2B5EF4-FFF2-40B4-BE49-F238E27FC236}">
                <a16:creationId xmlns:a16="http://schemas.microsoft.com/office/drawing/2014/main" id="{10248C0D-B52E-4D61-B499-C2D0192515A2}"/>
              </a:ext>
            </a:extLst>
          </p:cNvPr>
          <p:cNvSpPr/>
          <p:nvPr/>
        </p:nvSpPr>
        <p:spPr>
          <a:xfrm>
            <a:off x="6635750" y="1485640"/>
            <a:ext cx="2362200" cy="443707"/>
          </a:xfrm>
          <a:prstGeom prst="wedgeRectCallout">
            <a:avLst>
              <a:gd name="adj1" fmla="val -87551"/>
              <a:gd name="adj2" fmla="val 16267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Ignored 3 Times only</a:t>
            </a:r>
            <a:endParaRPr lang="de-DE" dirty="0"/>
          </a:p>
        </p:txBody>
      </p:sp>
    </p:spTree>
    <p:extLst>
      <p:ext uri="{BB962C8B-B14F-4D97-AF65-F5344CB8AC3E}">
        <p14:creationId xmlns:p14="http://schemas.microsoft.com/office/powerpoint/2010/main" val="12733499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A8210-2460-4DB6-BBEB-C5462FA9118F}"/>
              </a:ext>
            </a:extLst>
          </p:cNvPr>
          <p:cNvSpPr>
            <a:spLocks noGrp="1"/>
          </p:cNvSpPr>
          <p:nvPr>
            <p:ph type="title"/>
          </p:nvPr>
        </p:nvSpPr>
        <p:spPr/>
        <p:txBody>
          <a:bodyPr/>
          <a:lstStyle/>
          <a:p>
            <a:r>
              <a:rPr lang="en-US" dirty="0"/>
              <a:t>Selection, Expansion, Simulation, Update</a:t>
            </a:r>
            <a:endParaRPr lang="de-DE" dirty="0"/>
          </a:p>
        </p:txBody>
      </p:sp>
      <p:sp>
        <p:nvSpPr>
          <p:cNvPr id="4" name="Oval 3">
            <a:extLst>
              <a:ext uri="{FF2B5EF4-FFF2-40B4-BE49-F238E27FC236}">
                <a16:creationId xmlns:a16="http://schemas.microsoft.com/office/drawing/2014/main" id="{BCCA318A-3CBF-420F-BB4B-3B74AD3B16F3}"/>
              </a:ext>
            </a:extLst>
          </p:cNvPr>
          <p:cNvSpPr/>
          <p:nvPr/>
        </p:nvSpPr>
        <p:spPr>
          <a:xfrm>
            <a:off x="5308600" y="1690688"/>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8" name="Straight Connector 7">
            <a:extLst>
              <a:ext uri="{FF2B5EF4-FFF2-40B4-BE49-F238E27FC236}">
                <a16:creationId xmlns:a16="http://schemas.microsoft.com/office/drawing/2014/main" id="{E723AA89-FE13-4557-B6DE-841B18761DC7}"/>
              </a:ext>
            </a:extLst>
          </p:cNvPr>
          <p:cNvCxnSpPr>
            <a:stCxn id="4" idx="3"/>
          </p:cNvCxnSpPr>
          <p:nvPr/>
        </p:nvCxnSpPr>
        <p:spPr>
          <a:xfrm flipH="1">
            <a:off x="4629150" y="2120229"/>
            <a:ext cx="759424" cy="470571"/>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8C654A57-49BE-4F74-AFCE-33192F1F5958}"/>
              </a:ext>
            </a:extLst>
          </p:cNvPr>
          <p:cNvCxnSpPr>
            <a:cxnSpLocks/>
          </p:cNvCxnSpPr>
          <p:nvPr/>
        </p:nvCxnSpPr>
        <p:spPr>
          <a:xfrm>
            <a:off x="5581650" y="1879600"/>
            <a:ext cx="0" cy="812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C6C22BC-F298-4512-8368-03075CA835AB}"/>
              </a:ext>
            </a:extLst>
          </p:cNvPr>
          <p:cNvCxnSpPr>
            <a:cxnSpLocks/>
          </p:cNvCxnSpPr>
          <p:nvPr/>
        </p:nvCxnSpPr>
        <p:spPr>
          <a:xfrm>
            <a:off x="5581650" y="1942307"/>
            <a:ext cx="806450" cy="692943"/>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E8A92036-94F7-42C0-90A1-5AE33F5FDA62}"/>
              </a:ext>
            </a:extLst>
          </p:cNvPr>
          <p:cNvSpPr txBox="1"/>
          <p:nvPr/>
        </p:nvSpPr>
        <p:spPr>
          <a:xfrm>
            <a:off x="7219950" y="3429407"/>
            <a:ext cx="4958217" cy="923330"/>
          </a:xfrm>
          <a:prstGeom prst="rect">
            <a:avLst/>
          </a:prstGeom>
          <a:noFill/>
        </p:spPr>
        <p:txBody>
          <a:bodyPr wrap="none" rtlCol="0">
            <a:spAutoFit/>
          </a:bodyPr>
          <a:lstStyle/>
          <a:p>
            <a:r>
              <a:rPr lang="en-US" dirty="0"/>
              <a:t>As all the child nodes have been expanded already,</a:t>
            </a:r>
          </a:p>
          <a:p>
            <a:r>
              <a:rPr lang="en-US" dirty="0"/>
              <a:t>It will run the selection again, this time selecting</a:t>
            </a:r>
          </a:p>
          <a:p>
            <a:r>
              <a:rPr lang="en-US" dirty="0"/>
              <a:t>The left most node.</a:t>
            </a:r>
          </a:p>
        </p:txBody>
      </p:sp>
      <p:sp>
        <p:nvSpPr>
          <p:cNvPr id="3" name="Oval 2">
            <a:extLst>
              <a:ext uri="{FF2B5EF4-FFF2-40B4-BE49-F238E27FC236}">
                <a16:creationId xmlns:a16="http://schemas.microsoft.com/office/drawing/2014/main" id="{A4B6B992-6036-469D-9396-7D5663B4BE40}"/>
              </a:ext>
            </a:extLst>
          </p:cNvPr>
          <p:cNvSpPr/>
          <p:nvPr/>
        </p:nvSpPr>
        <p:spPr>
          <a:xfrm>
            <a:off x="4318001" y="2383631"/>
            <a:ext cx="546100" cy="503238"/>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DE" dirty="0">
              <a:highlight>
                <a:srgbClr val="FFFF00"/>
              </a:highlight>
            </a:endParaRPr>
          </a:p>
        </p:txBody>
      </p:sp>
      <p:sp>
        <p:nvSpPr>
          <p:cNvPr id="9" name="TextBox 8">
            <a:extLst>
              <a:ext uri="{FF2B5EF4-FFF2-40B4-BE49-F238E27FC236}">
                <a16:creationId xmlns:a16="http://schemas.microsoft.com/office/drawing/2014/main" id="{986FCF13-3D6F-4C66-A5B1-F35B45B2FC0D}"/>
              </a:ext>
            </a:extLst>
          </p:cNvPr>
          <p:cNvSpPr txBox="1"/>
          <p:nvPr/>
        </p:nvSpPr>
        <p:spPr>
          <a:xfrm>
            <a:off x="4356101" y="2406134"/>
            <a:ext cx="508473" cy="369332"/>
          </a:xfrm>
          <a:prstGeom prst="rect">
            <a:avLst/>
          </a:prstGeom>
          <a:noFill/>
        </p:spPr>
        <p:txBody>
          <a:bodyPr wrap="none" rtlCol="0">
            <a:spAutoFit/>
          </a:bodyPr>
          <a:lstStyle/>
          <a:p>
            <a:r>
              <a:rPr lang="en-US" dirty="0"/>
              <a:t>2/4</a:t>
            </a:r>
            <a:endParaRPr lang="de-DE" dirty="0"/>
          </a:p>
        </p:txBody>
      </p:sp>
      <p:sp>
        <p:nvSpPr>
          <p:cNvPr id="5" name="Oval 4">
            <a:extLst>
              <a:ext uri="{FF2B5EF4-FFF2-40B4-BE49-F238E27FC236}">
                <a16:creationId xmlns:a16="http://schemas.microsoft.com/office/drawing/2014/main" id="{5CA94B37-A792-4960-AA38-E25ED8ACD706}"/>
              </a:ext>
            </a:extLst>
          </p:cNvPr>
          <p:cNvSpPr/>
          <p:nvPr/>
        </p:nvSpPr>
        <p:spPr>
          <a:xfrm>
            <a:off x="5298839" y="2455862"/>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 name="TextBox 5">
            <a:extLst>
              <a:ext uri="{FF2B5EF4-FFF2-40B4-BE49-F238E27FC236}">
                <a16:creationId xmlns:a16="http://schemas.microsoft.com/office/drawing/2014/main" id="{FB56EB7B-80D4-417C-9C46-56F31D5F265E}"/>
              </a:ext>
            </a:extLst>
          </p:cNvPr>
          <p:cNvSpPr txBox="1"/>
          <p:nvPr/>
        </p:nvSpPr>
        <p:spPr>
          <a:xfrm>
            <a:off x="5336939" y="2478365"/>
            <a:ext cx="508473" cy="369332"/>
          </a:xfrm>
          <a:prstGeom prst="rect">
            <a:avLst/>
          </a:prstGeom>
          <a:noFill/>
        </p:spPr>
        <p:txBody>
          <a:bodyPr wrap="none" rtlCol="0">
            <a:spAutoFit/>
          </a:bodyPr>
          <a:lstStyle/>
          <a:p>
            <a:r>
              <a:rPr lang="en-US" dirty="0"/>
              <a:t>0/1</a:t>
            </a:r>
            <a:endParaRPr lang="de-DE" dirty="0"/>
          </a:p>
        </p:txBody>
      </p:sp>
      <p:sp>
        <p:nvSpPr>
          <p:cNvPr id="7" name="Oval 6">
            <a:extLst>
              <a:ext uri="{FF2B5EF4-FFF2-40B4-BE49-F238E27FC236}">
                <a16:creationId xmlns:a16="http://schemas.microsoft.com/office/drawing/2014/main" id="{070C65F0-B231-4BDC-A7B2-05B7D468E9B6}"/>
              </a:ext>
            </a:extLst>
          </p:cNvPr>
          <p:cNvSpPr/>
          <p:nvPr/>
        </p:nvSpPr>
        <p:spPr>
          <a:xfrm>
            <a:off x="6089650" y="2459953"/>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2" name="TextBox 11">
            <a:extLst>
              <a:ext uri="{FF2B5EF4-FFF2-40B4-BE49-F238E27FC236}">
                <a16:creationId xmlns:a16="http://schemas.microsoft.com/office/drawing/2014/main" id="{B898C23A-B213-426D-887B-11011DB2CE24}"/>
              </a:ext>
            </a:extLst>
          </p:cNvPr>
          <p:cNvSpPr txBox="1"/>
          <p:nvPr/>
        </p:nvSpPr>
        <p:spPr>
          <a:xfrm>
            <a:off x="6127750" y="2482456"/>
            <a:ext cx="508473" cy="369332"/>
          </a:xfrm>
          <a:prstGeom prst="rect">
            <a:avLst/>
          </a:prstGeom>
          <a:noFill/>
        </p:spPr>
        <p:txBody>
          <a:bodyPr wrap="none" rtlCol="0">
            <a:spAutoFit/>
          </a:bodyPr>
          <a:lstStyle/>
          <a:p>
            <a:r>
              <a:rPr lang="en-US" dirty="0"/>
              <a:t>0/1</a:t>
            </a:r>
            <a:endParaRPr lang="de-DE" dirty="0"/>
          </a:p>
        </p:txBody>
      </p:sp>
      <p:cxnSp>
        <p:nvCxnSpPr>
          <p:cNvPr id="11" name="Straight Connector 10">
            <a:extLst>
              <a:ext uri="{FF2B5EF4-FFF2-40B4-BE49-F238E27FC236}">
                <a16:creationId xmlns:a16="http://schemas.microsoft.com/office/drawing/2014/main" id="{79F5C424-E35D-4979-8263-9DFF42E8FF38}"/>
              </a:ext>
            </a:extLst>
          </p:cNvPr>
          <p:cNvCxnSpPr>
            <a:cxnSpLocks/>
            <a:stCxn id="3" idx="4"/>
          </p:cNvCxnSpPr>
          <p:nvPr/>
        </p:nvCxnSpPr>
        <p:spPr>
          <a:xfrm flipH="1">
            <a:off x="3194050" y="2886869"/>
            <a:ext cx="1397001" cy="542131"/>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FACA33F-CC02-463A-A1E6-7EB699D591BF}"/>
              </a:ext>
            </a:extLst>
          </p:cNvPr>
          <p:cNvCxnSpPr>
            <a:cxnSpLocks/>
            <a:stCxn id="3" idx="4"/>
          </p:cNvCxnSpPr>
          <p:nvPr/>
        </p:nvCxnSpPr>
        <p:spPr>
          <a:xfrm flipH="1">
            <a:off x="4070351" y="2886869"/>
            <a:ext cx="520700" cy="542131"/>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A04ABDB1-F932-4DF9-A196-CA078FCBE28D}"/>
              </a:ext>
            </a:extLst>
          </p:cNvPr>
          <p:cNvCxnSpPr>
            <a:cxnSpLocks/>
            <a:stCxn id="3" idx="4"/>
          </p:cNvCxnSpPr>
          <p:nvPr/>
        </p:nvCxnSpPr>
        <p:spPr>
          <a:xfrm>
            <a:off x="4591051" y="2886869"/>
            <a:ext cx="486374" cy="580062"/>
          </a:xfrm>
          <a:prstGeom prst="line">
            <a:avLst/>
          </a:prstGeom>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700661CD-975F-4C2D-80B7-8B7E469578D1}"/>
              </a:ext>
            </a:extLst>
          </p:cNvPr>
          <p:cNvSpPr/>
          <p:nvPr/>
        </p:nvSpPr>
        <p:spPr>
          <a:xfrm>
            <a:off x="2851150" y="3316288"/>
            <a:ext cx="546100" cy="503238"/>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DE"/>
          </a:p>
        </p:txBody>
      </p:sp>
      <p:sp>
        <p:nvSpPr>
          <p:cNvPr id="18" name="TextBox 17">
            <a:extLst>
              <a:ext uri="{FF2B5EF4-FFF2-40B4-BE49-F238E27FC236}">
                <a16:creationId xmlns:a16="http://schemas.microsoft.com/office/drawing/2014/main" id="{F06F4D34-C444-41A2-947E-45A86EC174F0}"/>
              </a:ext>
            </a:extLst>
          </p:cNvPr>
          <p:cNvSpPr txBox="1"/>
          <p:nvPr/>
        </p:nvSpPr>
        <p:spPr>
          <a:xfrm>
            <a:off x="2857028" y="3383241"/>
            <a:ext cx="508473" cy="369332"/>
          </a:xfrm>
          <a:prstGeom prst="rect">
            <a:avLst/>
          </a:prstGeom>
          <a:noFill/>
        </p:spPr>
        <p:txBody>
          <a:bodyPr wrap="none" rtlCol="0">
            <a:spAutoFit/>
          </a:bodyPr>
          <a:lstStyle/>
          <a:p>
            <a:r>
              <a:rPr lang="en-US" dirty="0"/>
              <a:t>1/1</a:t>
            </a:r>
            <a:endParaRPr lang="de-DE" dirty="0"/>
          </a:p>
        </p:txBody>
      </p:sp>
      <p:sp>
        <p:nvSpPr>
          <p:cNvPr id="21" name="Oval 20">
            <a:extLst>
              <a:ext uri="{FF2B5EF4-FFF2-40B4-BE49-F238E27FC236}">
                <a16:creationId xmlns:a16="http://schemas.microsoft.com/office/drawing/2014/main" id="{CE5A6931-4500-445C-872F-259BA2056FC7}"/>
              </a:ext>
            </a:extLst>
          </p:cNvPr>
          <p:cNvSpPr/>
          <p:nvPr/>
        </p:nvSpPr>
        <p:spPr>
          <a:xfrm>
            <a:off x="3816349" y="3337723"/>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5" name="TextBox 24">
            <a:extLst>
              <a:ext uri="{FF2B5EF4-FFF2-40B4-BE49-F238E27FC236}">
                <a16:creationId xmlns:a16="http://schemas.microsoft.com/office/drawing/2014/main" id="{C2173834-AEBA-436B-8B02-59B9B2D514FD}"/>
              </a:ext>
            </a:extLst>
          </p:cNvPr>
          <p:cNvSpPr txBox="1"/>
          <p:nvPr/>
        </p:nvSpPr>
        <p:spPr>
          <a:xfrm>
            <a:off x="3822227" y="3404676"/>
            <a:ext cx="508473" cy="369332"/>
          </a:xfrm>
          <a:prstGeom prst="rect">
            <a:avLst/>
          </a:prstGeom>
          <a:noFill/>
        </p:spPr>
        <p:txBody>
          <a:bodyPr wrap="none" rtlCol="0">
            <a:spAutoFit/>
          </a:bodyPr>
          <a:lstStyle/>
          <a:p>
            <a:r>
              <a:rPr lang="en-US" dirty="0"/>
              <a:t>0/1</a:t>
            </a:r>
            <a:endParaRPr lang="de-DE" dirty="0"/>
          </a:p>
        </p:txBody>
      </p:sp>
      <p:sp>
        <p:nvSpPr>
          <p:cNvPr id="29" name="Oval 28">
            <a:extLst>
              <a:ext uri="{FF2B5EF4-FFF2-40B4-BE49-F238E27FC236}">
                <a16:creationId xmlns:a16="http://schemas.microsoft.com/office/drawing/2014/main" id="{6EF4707A-5DCE-456F-8F48-D9CA3AC7F4AB}"/>
              </a:ext>
            </a:extLst>
          </p:cNvPr>
          <p:cNvSpPr/>
          <p:nvPr/>
        </p:nvSpPr>
        <p:spPr>
          <a:xfrm>
            <a:off x="4813775" y="3393424"/>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3" name="TextBox 32">
            <a:extLst>
              <a:ext uri="{FF2B5EF4-FFF2-40B4-BE49-F238E27FC236}">
                <a16:creationId xmlns:a16="http://schemas.microsoft.com/office/drawing/2014/main" id="{D0D8C075-D45E-4885-AF2E-B440A1EE4EDF}"/>
              </a:ext>
            </a:extLst>
          </p:cNvPr>
          <p:cNvSpPr txBox="1"/>
          <p:nvPr/>
        </p:nvSpPr>
        <p:spPr>
          <a:xfrm>
            <a:off x="4819653" y="3460377"/>
            <a:ext cx="508473" cy="369332"/>
          </a:xfrm>
          <a:prstGeom prst="rect">
            <a:avLst/>
          </a:prstGeom>
          <a:noFill/>
        </p:spPr>
        <p:txBody>
          <a:bodyPr wrap="none" rtlCol="0">
            <a:spAutoFit/>
          </a:bodyPr>
          <a:lstStyle/>
          <a:p>
            <a:r>
              <a:rPr lang="en-US" dirty="0"/>
              <a:t>0/1</a:t>
            </a:r>
            <a:endParaRPr lang="de-DE" dirty="0"/>
          </a:p>
        </p:txBody>
      </p:sp>
      <p:sp>
        <p:nvSpPr>
          <p:cNvPr id="53" name="TextBox 52">
            <a:extLst>
              <a:ext uri="{FF2B5EF4-FFF2-40B4-BE49-F238E27FC236}">
                <a16:creationId xmlns:a16="http://schemas.microsoft.com/office/drawing/2014/main" id="{7BFB9E50-E126-49D2-80E8-AA89CD02533C}"/>
              </a:ext>
            </a:extLst>
          </p:cNvPr>
          <p:cNvSpPr txBox="1"/>
          <p:nvPr/>
        </p:nvSpPr>
        <p:spPr>
          <a:xfrm>
            <a:off x="7162800" y="2188170"/>
            <a:ext cx="1045479" cy="646331"/>
          </a:xfrm>
          <a:prstGeom prst="rect">
            <a:avLst/>
          </a:prstGeom>
          <a:noFill/>
        </p:spPr>
        <p:txBody>
          <a:bodyPr wrap="none" rtlCol="0">
            <a:spAutoFit/>
          </a:bodyPr>
          <a:lstStyle/>
          <a:p>
            <a:r>
              <a:rPr lang="en-US" dirty="0"/>
              <a:t>Selection</a:t>
            </a:r>
          </a:p>
          <a:p>
            <a:endParaRPr lang="en-US" dirty="0"/>
          </a:p>
        </p:txBody>
      </p:sp>
    </p:spTree>
    <p:extLst>
      <p:ext uri="{BB962C8B-B14F-4D97-AF65-F5344CB8AC3E}">
        <p14:creationId xmlns:p14="http://schemas.microsoft.com/office/powerpoint/2010/main" val="36079480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A8210-2460-4DB6-BBEB-C5462FA9118F}"/>
              </a:ext>
            </a:extLst>
          </p:cNvPr>
          <p:cNvSpPr>
            <a:spLocks noGrp="1"/>
          </p:cNvSpPr>
          <p:nvPr>
            <p:ph type="title"/>
          </p:nvPr>
        </p:nvSpPr>
        <p:spPr/>
        <p:txBody>
          <a:bodyPr/>
          <a:lstStyle/>
          <a:p>
            <a:r>
              <a:rPr lang="en-US" dirty="0"/>
              <a:t>Selection, Expansion, Simulation, Update</a:t>
            </a:r>
            <a:endParaRPr lang="de-DE" dirty="0"/>
          </a:p>
        </p:txBody>
      </p:sp>
      <p:sp>
        <p:nvSpPr>
          <p:cNvPr id="4" name="Oval 3">
            <a:extLst>
              <a:ext uri="{FF2B5EF4-FFF2-40B4-BE49-F238E27FC236}">
                <a16:creationId xmlns:a16="http://schemas.microsoft.com/office/drawing/2014/main" id="{BCCA318A-3CBF-420F-BB4B-3B74AD3B16F3}"/>
              </a:ext>
            </a:extLst>
          </p:cNvPr>
          <p:cNvSpPr/>
          <p:nvPr/>
        </p:nvSpPr>
        <p:spPr>
          <a:xfrm>
            <a:off x="5308600" y="1690688"/>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8" name="Straight Connector 7">
            <a:extLst>
              <a:ext uri="{FF2B5EF4-FFF2-40B4-BE49-F238E27FC236}">
                <a16:creationId xmlns:a16="http://schemas.microsoft.com/office/drawing/2014/main" id="{E723AA89-FE13-4557-B6DE-841B18761DC7}"/>
              </a:ext>
            </a:extLst>
          </p:cNvPr>
          <p:cNvCxnSpPr>
            <a:stCxn id="4" idx="3"/>
          </p:cNvCxnSpPr>
          <p:nvPr/>
        </p:nvCxnSpPr>
        <p:spPr>
          <a:xfrm flipH="1">
            <a:off x="4629150" y="2120229"/>
            <a:ext cx="759424" cy="470571"/>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8C654A57-49BE-4F74-AFCE-33192F1F5958}"/>
              </a:ext>
            </a:extLst>
          </p:cNvPr>
          <p:cNvCxnSpPr>
            <a:cxnSpLocks/>
          </p:cNvCxnSpPr>
          <p:nvPr/>
        </p:nvCxnSpPr>
        <p:spPr>
          <a:xfrm>
            <a:off x="5581650" y="1879600"/>
            <a:ext cx="0" cy="812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C6C22BC-F298-4512-8368-03075CA835AB}"/>
              </a:ext>
            </a:extLst>
          </p:cNvPr>
          <p:cNvCxnSpPr>
            <a:cxnSpLocks/>
          </p:cNvCxnSpPr>
          <p:nvPr/>
        </p:nvCxnSpPr>
        <p:spPr>
          <a:xfrm>
            <a:off x="5581650" y="1942307"/>
            <a:ext cx="806450" cy="692943"/>
          </a:xfrm>
          <a:prstGeom prst="line">
            <a:avLst/>
          </a:prstGeom>
        </p:spPr>
        <p:style>
          <a:lnRef idx="1">
            <a:schemeClr val="accent1"/>
          </a:lnRef>
          <a:fillRef idx="0">
            <a:schemeClr val="accent1"/>
          </a:fillRef>
          <a:effectRef idx="0">
            <a:schemeClr val="accent1"/>
          </a:effectRef>
          <a:fontRef idx="minor">
            <a:schemeClr val="tx1"/>
          </a:fontRef>
        </p:style>
      </p:cxnSp>
      <p:sp>
        <p:nvSpPr>
          <p:cNvPr id="3" name="Oval 2">
            <a:extLst>
              <a:ext uri="{FF2B5EF4-FFF2-40B4-BE49-F238E27FC236}">
                <a16:creationId xmlns:a16="http://schemas.microsoft.com/office/drawing/2014/main" id="{A4B6B992-6036-469D-9396-7D5663B4BE40}"/>
              </a:ext>
            </a:extLst>
          </p:cNvPr>
          <p:cNvSpPr/>
          <p:nvPr/>
        </p:nvSpPr>
        <p:spPr>
          <a:xfrm>
            <a:off x="4318001" y="2383631"/>
            <a:ext cx="546100" cy="503238"/>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DE" dirty="0">
              <a:highlight>
                <a:srgbClr val="FFFF00"/>
              </a:highlight>
            </a:endParaRPr>
          </a:p>
        </p:txBody>
      </p:sp>
      <p:sp>
        <p:nvSpPr>
          <p:cNvPr id="9" name="TextBox 8">
            <a:extLst>
              <a:ext uri="{FF2B5EF4-FFF2-40B4-BE49-F238E27FC236}">
                <a16:creationId xmlns:a16="http://schemas.microsoft.com/office/drawing/2014/main" id="{986FCF13-3D6F-4C66-A5B1-F35B45B2FC0D}"/>
              </a:ext>
            </a:extLst>
          </p:cNvPr>
          <p:cNvSpPr txBox="1"/>
          <p:nvPr/>
        </p:nvSpPr>
        <p:spPr>
          <a:xfrm>
            <a:off x="4356101" y="2406134"/>
            <a:ext cx="508473" cy="369332"/>
          </a:xfrm>
          <a:prstGeom prst="rect">
            <a:avLst/>
          </a:prstGeom>
          <a:noFill/>
        </p:spPr>
        <p:txBody>
          <a:bodyPr wrap="none" rtlCol="0">
            <a:spAutoFit/>
          </a:bodyPr>
          <a:lstStyle/>
          <a:p>
            <a:r>
              <a:rPr lang="en-US" dirty="0"/>
              <a:t>2/5</a:t>
            </a:r>
            <a:endParaRPr lang="de-DE" dirty="0"/>
          </a:p>
        </p:txBody>
      </p:sp>
      <p:sp>
        <p:nvSpPr>
          <p:cNvPr id="5" name="Oval 4">
            <a:extLst>
              <a:ext uri="{FF2B5EF4-FFF2-40B4-BE49-F238E27FC236}">
                <a16:creationId xmlns:a16="http://schemas.microsoft.com/office/drawing/2014/main" id="{5CA94B37-A792-4960-AA38-E25ED8ACD706}"/>
              </a:ext>
            </a:extLst>
          </p:cNvPr>
          <p:cNvSpPr/>
          <p:nvPr/>
        </p:nvSpPr>
        <p:spPr>
          <a:xfrm>
            <a:off x="5298839" y="2455862"/>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 name="TextBox 5">
            <a:extLst>
              <a:ext uri="{FF2B5EF4-FFF2-40B4-BE49-F238E27FC236}">
                <a16:creationId xmlns:a16="http://schemas.microsoft.com/office/drawing/2014/main" id="{FB56EB7B-80D4-417C-9C46-56F31D5F265E}"/>
              </a:ext>
            </a:extLst>
          </p:cNvPr>
          <p:cNvSpPr txBox="1"/>
          <p:nvPr/>
        </p:nvSpPr>
        <p:spPr>
          <a:xfrm>
            <a:off x="5336939" y="2478365"/>
            <a:ext cx="508473" cy="369332"/>
          </a:xfrm>
          <a:prstGeom prst="rect">
            <a:avLst/>
          </a:prstGeom>
          <a:noFill/>
        </p:spPr>
        <p:txBody>
          <a:bodyPr wrap="none" rtlCol="0">
            <a:spAutoFit/>
          </a:bodyPr>
          <a:lstStyle/>
          <a:p>
            <a:r>
              <a:rPr lang="en-US" dirty="0"/>
              <a:t>0/1</a:t>
            </a:r>
            <a:endParaRPr lang="de-DE" dirty="0"/>
          </a:p>
        </p:txBody>
      </p:sp>
      <p:sp>
        <p:nvSpPr>
          <p:cNvPr id="7" name="Oval 6">
            <a:extLst>
              <a:ext uri="{FF2B5EF4-FFF2-40B4-BE49-F238E27FC236}">
                <a16:creationId xmlns:a16="http://schemas.microsoft.com/office/drawing/2014/main" id="{070C65F0-B231-4BDC-A7B2-05B7D468E9B6}"/>
              </a:ext>
            </a:extLst>
          </p:cNvPr>
          <p:cNvSpPr/>
          <p:nvPr/>
        </p:nvSpPr>
        <p:spPr>
          <a:xfrm>
            <a:off x="6089650" y="2459953"/>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2" name="TextBox 11">
            <a:extLst>
              <a:ext uri="{FF2B5EF4-FFF2-40B4-BE49-F238E27FC236}">
                <a16:creationId xmlns:a16="http://schemas.microsoft.com/office/drawing/2014/main" id="{B898C23A-B213-426D-887B-11011DB2CE24}"/>
              </a:ext>
            </a:extLst>
          </p:cNvPr>
          <p:cNvSpPr txBox="1"/>
          <p:nvPr/>
        </p:nvSpPr>
        <p:spPr>
          <a:xfrm>
            <a:off x="6127750" y="2482456"/>
            <a:ext cx="508473" cy="369332"/>
          </a:xfrm>
          <a:prstGeom prst="rect">
            <a:avLst/>
          </a:prstGeom>
          <a:noFill/>
        </p:spPr>
        <p:txBody>
          <a:bodyPr wrap="none" rtlCol="0">
            <a:spAutoFit/>
          </a:bodyPr>
          <a:lstStyle/>
          <a:p>
            <a:r>
              <a:rPr lang="en-US" dirty="0"/>
              <a:t>0/1</a:t>
            </a:r>
            <a:endParaRPr lang="de-DE" dirty="0"/>
          </a:p>
        </p:txBody>
      </p:sp>
      <p:cxnSp>
        <p:nvCxnSpPr>
          <p:cNvPr id="11" name="Straight Connector 10">
            <a:extLst>
              <a:ext uri="{FF2B5EF4-FFF2-40B4-BE49-F238E27FC236}">
                <a16:creationId xmlns:a16="http://schemas.microsoft.com/office/drawing/2014/main" id="{79F5C424-E35D-4979-8263-9DFF42E8FF38}"/>
              </a:ext>
            </a:extLst>
          </p:cNvPr>
          <p:cNvCxnSpPr>
            <a:cxnSpLocks/>
            <a:stCxn id="3" idx="4"/>
          </p:cNvCxnSpPr>
          <p:nvPr/>
        </p:nvCxnSpPr>
        <p:spPr>
          <a:xfrm flipH="1">
            <a:off x="3194050" y="2886869"/>
            <a:ext cx="1397001" cy="542131"/>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FACA33F-CC02-463A-A1E6-7EB699D591BF}"/>
              </a:ext>
            </a:extLst>
          </p:cNvPr>
          <p:cNvCxnSpPr>
            <a:cxnSpLocks/>
            <a:stCxn id="3" idx="4"/>
          </p:cNvCxnSpPr>
          <p:nvPr/>
        </p:nvCxnSpPr>
        <p:spPr>
          <a:xfrm flipH="1">
            <a:off x="4070351" y="2886869"/>
            <a:ext cx="520700" cy="542131"/>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A04ABDB1-F932-4DF9-A196-CA078FCBE28D}"/>
              </a:ext>
            </a:extLst>
          </p:cNvPr>
          <p:cNvCxnSpPr>
            <a:cxnSpLocks/>
            <a:stCxn id="3" idx="4"/>
          </p:cNvCxnSpPr>
          <p:nvPr/>
        </p:nvCxnSpPr>
        <p:spPr>
          <a:xfrm>
            <a:off x="4591051" y="2886869"/>
            <a:ext cx="486374" cy="580062"/>
          </a:xfrm>
          <a:prstGeom prst="line">
            <a:avLst/>
          </a:prstGeom>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700661CD-975F-4C2D-80B7-8B7E469578D1}"/>
              </a:ext>
            </a:extLst>
          </p:cNvPr>
          <p:cNvSpPr/>
          <p:nvPr/>
        </p:nvSpPr>
        <p:spPr>
          <a:xfrm>
            <a:off x="2851150" y="3316288"/>
            <a:ext cx="546100" cy="503238"/>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DE"/>
          </a:p>
        </p:txBody>
      </p:sp>
      <p:sp>
        <p:nvSpPr>
          <p:cNvPr id="18" name="TextBox 17">
            <a:extLst>
              <a:ext uri="{FF2B5EF4-FFF2-40B4-BE49-F238E27FC236}">
                <a16:creationId xmlns:a16="http://schemas.microsoft.com/office/drawing/2014/main" id="{F06F4D34-C444-41A2-947E-45A86EC174F0}"/>
              </a:ext>
            </a:extLst>
          </p:cNvPr>
          <p:cNvSpPr txBox="1"/>
          <p:nvPr/>
        </p:nvSpPr>
        <p:spPr>
          <a:xfrm>
            <a:off x="2857028" y="3383241"/>
            <a:ext cx="508473" cy="369332"/>
          </a:xfrm>
          <a:prstGeom prst="rect">
            <a:avLst/>
          </a:prstGeom>
          <a:noFill/>
        </p:spPr>
        <p:txBody>
          <a:bodyPr wrap="none" rtlCol="0">
            <a:spAutoFit/>
          </a:bodyPr>
          <a:lstStyle/>
          <a:p>
            <a:r>
              <a:rPr lang="en-US" dirty="0"/>
              <a:t>1/2</a:t>
            </a:r>
            <a:endParaRPr lang="de-DE" dirty="0"/>
          </a:p>
        </p:txBody>
      </p:sp>
      <p:sp>
        <p:nvSpPr>
          <p:cNvPr id="21" name="Oval 20">
            <a:extLst>
              <a:ext uri="{FF2B5EF4-FFF2-40B4-BE49-F238E27FC236}">
                <a16:creationId xmlns:a16="http://schemas.microsoft.com/office/drawing/2014/main" id="{CE5A6931-4500-445C-872F-259BA2056FC7}"/>
              </a:ext>
            </a:extLst>
          </p:cNvPr>
          <p:cNvSpPr/>
          <p:nvPr/>
        </p:nvSpPr>
        <p:spPr>
          <a:xfrm>
            <a:off x="3816349" y="3337723"/>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5" name="TextBox 24">
            <a:extLst>
              <a:ext uri="{FF2B5EF4-FFF2-40B4-BE49-F238E27FC236}">
                <a16:creationId xmlns:a16="http://schemas.microsoft.com/office/drawing/2014/main" id="{C2173834-AEBA-436B-8B02-59B9B2D514FD}"/>
              </a:ext>
            </a:extLst>
          </p:cNvPr>
          <p:cNvSpPr txBox="1"/>
          <p:nvPr/>
        </p:nvSpPr>
        <p:spPr>
          <a:xfrm>
            <a:off x="3822227" y="3404676"/>
            <a:ext cx="508473" cy="369332"/>
          </a:xfrm>
          <a:prstGeom prst="rect">
            <a:avLst/>
          </a:prstGeom>
          <a:noFill/>
        </p:spPr>
        <p:txBody>
          <a:bodyPr wrap="none" rtlCol="0">
            <a:spAutoFit/>
          </a:bodyPr>
          <a:lstStyle/>
          <a:p>
            <a:r>
              <a:rPr lang="en-US" dirty="0"/>
              <a:t>0/1</a:t>
            </a:r>
            <a:endParaRPr lang="de-DE" dirty="0"/>
          </a:p>
        </p:txBody>
      </p:sp>
      <p:sp>
        <p:nvSpPr>
          <p:cNvPr id="29" name="Oval 28">
            <a:extLst>
              <a:ext uri="{FF2B5EF4-FFF2-40B4-BE49-F238E27FC236}">
                <a16:creationId xmlns:a16="http://schemas.microsoft.com/office/drawing/2014/main" id="{6EF4707A-5DCE-456F-8F48-D9CA3AC7F4AB}"/>
              </a:ext>
            </a:extLst>
          </p:cNvPr>
          <p:cNvSpPr/>
          <p:nvPr/>
        </p:nvSpPr>
        <p:spPr>
          <a:xfrm>
            <a:off x="4813775" y="3393424"/>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3" name="TextBox 32">
            <a:extLst>
              <a:ext uri="{FF2B5EF4-FFF2-40B4-BE49-F238E27FC236}">
                <a16:creationId xmlns:a16="http://schemas.microsoft.com/office/drawing/2014/main" id="{D0D8C075-D45E-4885-AF2E-B440A1EE4EDF}"/>
              </a:ext>
            </a:extLst>
          </p:cNvPr>
          <p:cNvSpPr txBox="1"/>
          <p:nvPr/>
        </p:nvSpPr>
        <p:spPr>
          <a:xfrm>
            <a:off x="4819653" y="3460377"/>
            <a:ext cx="508473" cy="369332"/>
          </a:xfrm>
          <a:prstGeom prst="rect">
            <a:avLst/>
          </a:prstGeom>
          <a:noFill/>
        </p:spPr>
        <p:txBody>
          <a:bodyPr wrap="none" rtlCol="0">
            <a:spAutoFit/>
          </a:bodyPr>
          <a:lstStyle/>
          <a:p>
            <a:r>
              <a:rPr lang="en-US" dirty="0"/>
              <a:t>0/1</a:t>
            </a:r>
            <a:endParaRPr lang="de-DE" dirty="0"/>
          </a:p>
        </p:txBody>
      </p:sp>
      <p:sp>
        <p:nvSpPr>
          <p:cNvPr id="53" name="TextBox 52">
            <a:extLst>
              <a:ext uri="{FF2B5EF4-FFF2-40B4-BE49-F238E27FC236}">
                <a16:creationId xmlns:a16="http://schemas.microsoft.com/office/drawing/2014/main" id="{7BFB9E50-E126-49D2-80E8-AA89CD02533C}"/>
              </a:ext>
            </a:extLst>
          </p:cNvPr>
          <p:cNvSpPr txBox="1"/>
          <p:nvPr/>
        </p:nvSpPr>
        <p:spPr>
          <a:xfrm>
            <a:off x="7162800" y="2188170"/>
            <a:ext cx="3105017" cy="646331"/>
          </a:xfrm>
          <a:prstGeom prst="rect">
            <a:avLst/>
          </a:prstGeom>
          <a:noFill/>
        </p:spPr>
        <p:txBody>
          <a:bodyPr wrap="none" rtlCol="0">
            <a:spAutoFit/>
          </a:bodyPr>
          <a:lstStyle/>
          <a:p>
            <a:r>
              <a:rPr lang="en-US" dirty="0"/>
              <a:t>Expansion, Simulation, Update,</a:t>
            </a:r>
          </a:p>
          <a:p>
            <a:endParaRPr lang="en-US" dirty="0"/>
          </a:p>
        </p:txBody>
      </p:sp>
      <p:cxnSp>
        <p:nvCxnSpPr>
          <p:cNvPr id="13" name="Straight Connector 12">
            <a:extLst>
              <a:ext uri="{FF2B5EF4-FFF2-40B4-BE49-F238E27FC236}">
                <a16:creationId xmlns:a16="http://schemas.microsoft.com/office/drawing/2014/main" id="{2336BB3F-66AE-4E88-949C-587B9735DBE6}"/>
              </a:ext>
            </a:extLst>
          </p:cNvPr>
          <p:cNvCxnSpPr>
            <a:cxnSpLocks/>
          </p:cNvCxnSpPr>
          <p:nvPr/>
        </p:nvCxnSpPr>
        <p:spPr>
          <a:xfrm flipH="1">
            <a:off x="2625962" y="3829709"/>
            <a:ext cx="520700" cy="542131"/>
          </a:xfrm>
          <a:prstGeom prst="line">
            <a:avLst/>
          </a:prstGeom>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438B89EE-F04E-4E72-8189-F682A9914306}"/>
              </a:ext>
            </a:extLst>
          </p:cNvPr>
          <p:cNvSpPr/>
          <p:nvPr/>
        </p:nvSpPr>
        <p:spPr>
          <a:xfrm>
            <a:off x="2419350" y="4248945"/>
            <a:ext cx="546100" cy="503238"/>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DE"/>
          </a:p>
        </p:txBody>
      </p:sp>
      <p:sp>
        <p:nvSpPr>
          <p:cNvPr id="19" name="TextBox 18">
            <a:extLst>
              <a:ext uri="{FF2B5EF4-FFF2-40B4-BE49-F238E27FC236}">
                <a16:creationId xmlns:a16="http://schemas.microsoft.com/office/drawing/2014/main" id="{9767E543-F2C2-4BAC-81C6-6C834D3A61A5}"/>
              </a:ext>
            </a:extLst>
          </p:cNvPr>
          <p:cNvSpPr txBox="1"/>
          <p:nvPr/>
        </p:nvSpPr>
        <p:spPr>
          <a:xfrm>
            <a:off x="2459677" y="4315898"/>
            <a:ext cx="508473" cy="369332"/>
          </a:xfrm>
          <a:prstGeom prst="rect">
            <a:avLst/>
          </a:prstGeom>
          <a:noFill/>
        </p:spPr>
        <p:txBody>
          <a:bodyPr wrap="none" rtlCol="0">
            <a:spAutoFit/>
          </a:bodyPr>
          <a:lstStyle/>
          <a:p>
            <a:r>
              <a:rPr lang="en-US" dirty="0"/>
              <a:t>0/1</a:t>
            </a:r>
            <a:endParaRPr lang="de-DE" dirty="0"/>
          </a:p>
        </p:txBody>
      </p:sp>
      <p:cxnSp>
        <p:nvCxnSpPr>
          <p:cNvPr id="22" name="Straight Connector 21">
            <a:extLst>
              <a:ext uri="{FF2B5EF4-FFF2-40B4-BE49-F238E27FC236}">
                <a16:creationId xmlns:a16="http://schemas.microsoft.com/office/drawing/2014/main" id="{8E6C8D3B-FDCA-4BBC-8317-215DE5BBF451}"/>
              </a:ext>
            </a:extLst>
          </p:cNvPr>
          <p:cNvCxnSpPr>
            <a:cxnSpLocks/>
          </p:cNvCxnSpPr>
          <p:nvPr/>
        </p:nvCxnSpPr>
        <p:spPr>
          <a:xfrm flipH="1">
            <a:off x="2185750" y="4742453"/>
            <a:ext cx="520700" cy="542131"/>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CEE1443-5083-49ED-ACE3-0D787046BF0F}"/>
              </a:ext>
            </a:extLst>
          </p:cNvPr>
          <p:cNvCxnSpPr>
            <a:cxnSpLocks/>
          </p:cNvCxnSpPr>
          <p:nvPr/>
        </p:nvCxnSpPr>
        <p:spPr>
          <a:xfrm flipH="1" flipV="1">
            <a:off x="2185750" y="5284584"/>
            <a:ext cx="665400" cy="607010"/>
          </a:xfrm>
          <a:prstGeom prst="line">
            <a:avLst/>
          </a:prstGeom>
        </p:spPr>
        <p:style>
          <a:lnRef idx="1">
            <a:schemeClr val="accent1"/>
          </a:lnRef>
          <a:fillRef idx="0">
            <a:schemeClr val="accent1"/>
          </a:fillRef>
          <a:effectRef idx="0">
            <a:schemeClr val="accent1"/>
          </a:effectRef>
          <a:fontRef idx="minor">
            <a:schemeClr val="tx1"/>
          </a:fontRef>
        </p:style>
      </p:cxnSp>
      <p:sp>
        <p:nvSpPr>
          <p:cNvPr id="39" name="Oval 38">
            <a:extLst>
              <a:ext uri="{FF2B5EF4-FFF2-40B4-BE49-F238E27FC236}">
                <a16:creationId xmlns:a16="http://schemas.microsoft.com/office/drawing/2014/main" id="{B4EE6CE4-3BA3-4B99-BD79-C1E3A6685E2C}"/>
              </a:ext>
            </a:extLst>
          </p:cNvPr>
          <p:cNvSpPr/>
          <p:nvPr/>
        </p:nvSpPr>
        <p:spPr>
          <a:xfrm>
            <a:off x="2625962" y="5826715"/>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t>
            </a:r>
            <a:endParaRPr lang="de-DE" dirty="0"/>
          </a:p>
        </p:txBody>
      </p:sp>
      <p:cxnSp>
        <p:nvCxnSpPr>
          <p:cNvPr id="41" name="Straight Arrow Connector 40">
            <a:extLst>
              <a:ext uri="{FF2B5EF4-FFF2-40B4-BE49-F238E27FC236}">
                <a16:creationId xmlns:a16="http://schemas.microsoft.com/office/drawing/2014/main" id="{6790F632-C6CB-4E64-B014-516761C2E43B}"/>
              </a:ext>
            </a:extLst>
          </p:cNvPr>
          <p:cNvCxnSpPr>
            <a:cxnSpLocks/>
            <a:stCxn id="39" idx="0"/>
            <a:endCxn id="30" idx="4"/>
          </p:cNvCxnSpPr>
          <p:nvPr/>
        </p:nvCxnSpPr>
        <p:spPr>
          <a:xfrm flipV="1">
            <a:off x="2899012" y="3819526"/>
            <a:ext cx="225188" cy="20071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DDBE20B6-1FD9-4050-913E-E197F9D11923}"/>
              </a:ext>
            </a:extLst>
          </p:cNvPr>
          <p:cNvCxnSpPr>
            <a:cxnSpLocks/>
            <a:endCxn id="3" idx="4"/>
          </p:cNvCxnSpPr>
          <p:nvPr/>
        </p:nvCxnSpPr>
        <p:spPr>
          <a:xfrm flipV="1">
            <a:off x="3051412" y="2886869"/>
            <a:ext cx="1539639" cy="30922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184175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A8210-2460-4DB6-BBEB-C5462FA9118F}"/>
              </a:ext>
            </a:extLst>
          </p:cNvPr>
          <p:cNvSpPr>
            <a:spLocks noGrp="1"/>
          </p:cNvSpPr>
          <p:nvPr>
            <p:ph type="title"/>
          </p:nvPr>
        </p:nvSpPr>
        <p:spPr/>
        <p:txBody>
          <a:bodyPr/>
          <a:lstStyle/>
          <a:p>
            <a:r>
              <a:rPr lang="en-US" dirty="0"/>
              <a:t>Selection, Expansion, Simulation, Update</a:t>
            </a:r>
            <a:endParaRPr lang="de-DE" dirty="0"/>
          </a:p>
        </p:txBody>
      </p:sp>
      <p:sp>
        <p:nvSpPr>
          <p:cNvPr id="4" name="Oval 3">
            <a:extLst>
              <a:ext uri="{FF2B5EF4-FFF2-40B4-BE49-F238E27FC236}">
                <a16:creationId xmlns:a16="http://schemas.microsoft.com/office/drawing/2014/main" id="{BCCA318A-3CBF-420F-BB4B-3B74AD3B16F3}"/>
              </a:ext>
            </a:extLst>
          </p:cNvPr>
          <p:cNvSpPr/>
          <p:nvPr/>
        </p:nvSpPr>
        <p:spPr>
          <a:xfrm>
            <a:off x="5308600" y="1690688"/>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8" name="Straight Connector 7">
            <a:extLst>
              <a:ext uri="{FF2B5EF4-FFF2-40B4-BE49-F238E27FC236}">
                <a16:creationId xmlns:a16="http://schemas.microsoft.com/office/drawing/2014/main" id="{E723AA89-FE13-4557-B6DE-841B18761DC7}"/>
              </a:ext>
            </a:extLst>
          </p:cNvPr>
          <p:cNvCxnSpPr>
            <a:stCxn id="4" idx="3"/>
          </p:cNvCxnSpPr>
          <p:nvPr/>
        </p:nvCxnSpPr>
        <p:spPr>
          <a:xfrm flipH="1">
            <a:off x="4629150" y="2120229"/>
            <a:ext cx="759424" cy="470571"/>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8C654A57-49BE-4F74-AFCE-33192F1F5958}"/>
              </a:ext>
            </a:extLst>
          </p:cNvPr>
          <p:cNvCxnSpPr>
            <a:cxnSpLocks/>
          </p:cNvCxnSpPr>
          <p:nvPr/>
        </p:nvCxnSpPr>
        <p:spPr>
          <a:xfrm>
            <a:off x="5581650" y="1879600"/>
            <a:ext cx="0" cy="812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C6C22BC-F298-4512-8368-03075CA835AB}"/>
              </a:ext>
            </a:extLst>
          </p:cNvPr>
          <p:cNvCxnSpPr>
            <a:cxnSpLocks/>
          </p:cNvCxnSpPr>
          <p:nvPr/>
        </p:nvCxnSpPr>
        <p:spPr>
          <a:xfrm>
            <a:off x="5581650" y="1942307"/>
            <a:ext cx="806450" cy="692943"/>
          </a:xfrm>
          <a:prstGeom prst="line">
            <a:avLst/>
          </a:prstGeom>
        </p:spPr>
        <p:style>
          <a:lnRef idx="1">
            <a:schemeClr val="accent1"/>
          </a:lnRef>
          <a:fillRef idx="0">
            <a:schemeClr val="accent1"/>
          </a:fillRef>
          <a:effectRef idx="0">
            <a:schemeClr val="accent1"/>
          </a:effectRef>
          <a:fontRef idx="minor">
            <a:schemeClr val="tx1"/>
          </a:fontRef>
        </p:style>
      </p:cxnSp>
      <p:sp>
        <p:nvSpPr>
          <p:cNvPr id="3" name="Oval 2">
            <a:extLst>
              <a:ext uri="{FF2B5EF4-FFF2-40B4-BE49-F238E27FC236}">
                <a16:creationId xmlns:a16="http://schemas.microsoft.com/office/drawing/2014/main" id="{A4B6B992-6036-469D-9396-7D5663B4BE40}"/>
              </a:ext>
            </a:extLst>
          </p:cNvPr>
          <p:cNvSpPr/>
          <p:nvPr/>
        </p:nvSpPr>
        <p:spPr>
          <a:xfrm>
            <a:off x="4318001" y="2383631"/>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highlight>
                <a:srgbClr val="FFFF00"/>
              </a:highlight>
            </a:endParaRPr>
          </a:p>
        </p:txBody>
      </p:sp>
      <p:sp>
        <p:nvSpPr>
          <p:cNvPr id="9" name="TextBox 8">
            <a:extLst>
              <a:ext uri="{FF2B5EF4-FFF2-40B4-BE49-F238E27FC236}">
                <a16:creationId xmlns:a16="http://schemas.microsoft.com/office/drawing/2014/main" id="{986FCF13-3D6F-4C66-A5B1-F35B45B2FC0D}"/>
              </a:ext>
            </a:extLst>
          </p:cNvPr>
          <p:cNvSpPr txBox="1"/>
          <p:nvPr/>
        </p:nvSpPr>
        <p:spPr>
          <a:xfrm>
            <a:off x="4356101" y="2406134"/>
            <a:ext cx="508473" cy="369332"/>
          </a:xfrm>
          <a:prstGeom prst="rect">
            <a:avLst/>
          </a:prstGeom>
          <a:noFill/>
        </p:spPr>
        <p:txBody>
          <a:bodyPr wrap="none" rtlCol="0">
            <a:spAutoFit/>
          </a:bodyPr>
          <a:lstStyle/>
          <a:p>
            <a:r>
              <a:rPr lang="en-US" dirty="0"/>
              <a:t>2/5</a:t>
            </a:r>
            <a:endParaRPr lang="de-DE" dirty="0"/>
          </a:p>
        </p:txBody>
      </p:sp>
      <p:sp>
        <p:nvSpPr>
          <p:cNvPr id="5" name="Oval 4">
            <a:extLst>
              <a:ext uri="{FF2B5EF4-FFF2-40B4-BE49-F238E27FC236}">
                <a16:creationId xmlns:a16="http://schemas.microsoft.com/office/drawing/2014/main" id="{5CA94B37-A792-4960-AA38-E25ED8ACD706}"/>
              </a:ext>
            </a:extLst>
          </p:cNvPr>
          <p:cNvSpPr/>
          <p:nvPr/>
        </p:nvSpPr>
        <p:spPr>
          <a:xfrm>
            <a:off x="5298839" y="2455862"/>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 name="TextBox 5">
            <a:extLst>
              <a:ext uri="{FF2B5EF4-FFF2-40B4-BE49-F238E27FC236}">
                <a16:creationId xmlns:a16="http://schemas.microsoft.com/office/drawing/2014/main" id="{FB56EB7B-80D4-417C-9C46-56F31D5F265E}"/>
              </a:ext>
            </a:extLst>
          </p:cNvPr>
          <p:cNvSpPr txBox="1"/>
          <p:nvPr/>
        </p:nvSpPr>
        <p:spPr>
          <a:xfrm>
            <a:off x="5336939" y="2478365"/>
            <a:ext cx="508473" cy="369332"/>
          </a:xfrm>
          <a:prstGeom prst="rect">
            <a:avLst/>
          </a:prstGeom>
          <a:noFill/>
        </p:spPr>
        <p:txBody>
          <a:bodyPr wrap="none" rtlCol="0">
            <a:spAutoFit/>
          </a:bodyPr>
          <a:lstStyle/>
          <a:p>
            <a:r>
              <a:rPr lang="en-US" dirty="0"/>
              <a:t>0/1</a:t>
            </a:r>
            <a:endParaRPr lang="de-DE" dirty="0"/>
          </a:p>
        </p:txBody>
      </p:sp>
      <p:sp>
        <p:nvSpPr>
          <p:cNvPr id="7" name="Oval 6">
            <a:extLst>
              <a:ext uri="{FF2B5EF4-FFF2-40B4-BE49-F238E27FC236}">
                <a16:creationId xmlns:a16="http://schemas.microsoft.com/office/drawing/2014/main" id="{070C65F0-B231-4BDC-A7B2-05B7D468E9B6}"/>
              </a:ext>
            </a:extLst>
          </p:cNvPr>
          <p:cNvSpPr/>
          <p:nvPr/>
        </p:nvSpPr>
        <p:spPr>
          <a:xfrm>
            <a:off x="6089650" y="2459953"/>
            <a:ext cx="546100" cy="503238"/>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DE"/>
          </a:p>
        </p:txBody>
      </p:sp>
      <p:sp>
        <p:nvSpPr>
          <p:cNvPr id="12" name="TextBox 11">
            <a:extLst>
              <a:ext uri="{FF2B5EF4-FFF2-40B4-BE49-F238E27FC236}">
                <a16:creationId xmlns:a16="http://schemas.microsoft.com/office/drawing/2014/main" id="{B898C23A-B213-426D-887B-11011DB2CE24}"/>
              </a:ext>
            </a:extLst>
          </p:cNvPr>
          <p:cNvSpPr txBox="1"/>
          <p:nvPr/>
        </p:nvSpPr>
        <p:spPr>
          <a:xfrm>
            <a:off x="6127750" y="2482456"/>
            <a:ext cx="508473" cy="369332"/>
          </a:xfrm>
          <a:prstGeom prst="rect">
            <a:avLst/>
          </a:prstGeom>
          <a:noFill/>
        </p:spPr>
        <p:txBody>
          <a:bodyPr wrap="none" rtlCol="0">
            <a:spAutoFit/>
          </a:bodyPr>
          <a:lstStyle/>
          <a:p>
            <a:r>
              <a:rPr lang="en-US" dirty="0"/>
              <a:t>0/1</a:t>
            </a:r>
            <a:endParaRPr lang="de-DE" dirty="0"/>
          </a:p>
        </p:txBody>
      </p:sp>
      <p:cxnSp>
        <p:nvCxnSpPr>
          <p:cNvPr id="11" name="Straight Connector 10">
            <a:extLst>
              <a:ext uri="{FF2B5EF4-FFF2-40B4-BE49-F238E27FC236}">
                <a16:creationId xmlns:a16="http://schemas.microsoft.com/office/drawing/2014/main" id="{79F5C424-E35D-4979-8263-9DFF42E8FF38}"/>
              </a:ext>
            </a:extLst>
          </p:cNvPr>
          <p:cNvCxnSpPr>
            <a:cxnSpLocks/>
            <a:stCxn id="3" idx="4"/>
          </p:cNvCxnSpPr>
          <p:nvPr/>
        </p:nvCxnSpPr>
        <p:spPr>
          <a:xfrm flipH="1">
            <a:off x="3194050" y="2886869"/>
            <a:ext cx="1397001" cy="542131"/>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FACA33F-CC02-463A-A1E6-7EB699D591BF}"/>
              </a:ext>
            </a:extLst>
          </p:cNvPr>
          <p:cNvCxnSpPr>
            <a:cxnSpLocks/>
            <a:stCxn id="3" idx="4"/>
          </p:cNvCxnSpPr>
          <p:nvPr/>
        </p:nvCxnSpPr>
        <p:spPr>
          <a:xfrm flipH="1">
            <a:off x="4070351" y="2886869"/>
            <a:ext cx="520700" cy="542131"/>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A04ABDB1-F932-4DF9-A196-CA078FCBE28D}"/>
              </a:ext>
            </a:extLst>
          </p:cNvPr>
          <p:cNvCxnSpPr>
            <a:cxnSpLocks/>
            <a:stCxn id="3" idx="4"/>
          </p:cNvCxnSpPr>
          <p:nvPr/>
        </p:nvCxnSpPr>
        <p:spPr>
          <a:xfrm>
            <a:off x="4591051" y="2886869"/>
            <a:ext cx="486374" cy="580062"/>
          </a:xfrm>
          <a:prstGeom prst="line">
            <a:avLst/>
          </a:prstGeom>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700661CD-975F-4C2D-80B7-8B7E469578D1}"/>
              </a:ext>
            </a:extLst>
          </p:cNvPr>
          <p:cNvSpPr/>
          <p:nvPr/>
        </p:nvSpPr>
        <p:spPr>
          <a:xfrm>
            <a:off x="2851150" y="3316288"/>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8" name="TextBox 17">
            <a:extLst>
              <a:ext uri="{FF2B5EF4-FFF2-40B4-BE49-F238E27FC236}">
                <a16:creationId xmlns:a16="http://schemas.microsoft.com/office/drawing/2014/main" id="{F06F4D34-C444-41A2-947E-45A86EC174F0}"/>
              </a:ext>
            </a:extLst>
          </p:cNvPr>
          <p:cNvSpPr txBox="1"/>
          <p:nvPr/>
        </p:nvSpPr>
        <p:spPr>
          <a:xfrm>
            <a:off x="2857028" y="3383241"/>
            <a:ext cx="508473" cy="369332"/>
          </a:xfrm>
          <a:prstGeom prst="rect">
            <a:avLst/>
          </a:prstGeom>
          <a:noFill/>
        </p:spPr>
        <p:txBody>
          <a:bodyPr wrap="none" rtlCol="0">
            <a:spAutoFit/>
          </a:bodyPr>
          <a:lstStyle/>
          <a:p>
            <a:r>
              <a:rPr lang="en-US" dirty="0"/>
              <a:t>1/2</a:t>
            </a:r>
            <a:endParaRPr lang="de-DE" dirty="0"/>
          </a:p>
        </p:txBody>
      </p:sp>
      <p:sp>
        <p:nvSpPr>
          <p:cNvPr id="21" name="Oval 20">
            <a:extLst>
              <a:ext uri="{FF2B5EF4-FFF2-40B4-BE49-F238E27FC236}">
                <a16:creationId xmlns:a16="http://schemas.microsoft.com/office/drawing/2014/main" id="{CE5A6931-4500-445C-872F-259BA2056FC7}"/>
              </a:ext>
            </a:extLst>
          </p:cNvPr>
          <p:cNvSpPr/>
          <p:nvPr/>
        </p:nvSpPr>
        <p:spPr>
          <a:xfrm>
            <a:off x="3816349" y="3337723"/>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5" name="TextBox 24">
            <a:extLst>
              <a:ext uri="{FF2B5EF4-FFF2-40B4-BE49-F238E27FC236}">
                <a16:creationId xmlns:a16="http://schemas.microsoft.com/office/drawing/2014/main" id="{C2173834-AEBA-436B-8B02-59B9B2D514FD}"/>
              </a:ext>
            </a:extLst>
          </p:cNvPr>
          <p:cNvSpPr txBox="1"/>
          <p:nvPr/>
        </p:nvSpPr>
        <p:spPr>
          <a:xfrm>
            <a:off x="3822227" y="3404676"/>
            <a:ext cx="508473" cy="369332"/>
          </a:xfrm>
          <a:prstGeom prst="rect">
            <a:avLst/>
          </a:prstGeom>
          <a:noFill/>
        </p:spPr>
        <p:txBody>
          <a:bodyPr wrap="none" rtlCol="0">
            <a:spAutoFit/>
          </a:bodyPr>
          <a:lstStyle/>
          <a:p>
            <a:r>
              <a:rPr lang="en-US" dirty="0"/>
              <a:t>0/1</a:t>
            </a:r>
            <a:endParaRPr lang="de-DE" dirty="0"/>
          </a:p>
        </p:txBody>
      </p:sp>
      <p:sp>
        <p:nvSpPr>
          <p:cNvPr id="29" name="Oval 28">
            <a:extLst>
              <a:ext uri="{FF2B5EF4-FFF2-40B4-BE49-F238E27FC236}">
                <a16:creationId xmlns:a16="http://schemas.microsoft.com/office/drawing/2014/main" id="{6EF4707A-5DCE-456F-8F48-D9CA3AC7F4AB}"/>
              </a:ext>
            </a:extLst>
          </p:cNvPr>
          <p:cNvSpPr/>
          <p:nvPr/>
        </p:nvSpPr>
        <p:spPr>
          <a:xfrm>
            <a:off x="4813775" y="3393424"/>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3" name="TextBox 32">
            <a:extLst>
              <a:ext uri="{FF2B5EF4-FFF2-40B4-BE49-F238E27FC236}">
                <a16:creationId xmlns:a16="http://schemas.microsoft.com/office/drawing/2014/main" id="{D0D8C075-D45E-4885-AF2E-B440A1EE4EDF}"/>
              </a:ext>
            </a:extLst>
          </p:cNvPr>
          <p:cNvSpPr txBox="1"/>
          <p:nvPr/>
        </p:nvSpPr>
        <p:spPr>
          <a:xfrm>
            <a:off x="4819653" y="3460377"/>
            <a:ext cx="508473" cy="369332"/>
          </a:xfrm>
          <a:prstGeom prst="rect">
            <a:avLst/>
          </a:prstGeom>
          <a:noFill/>
        </p:spPr>
        <p:txBody>
          <a:bodyPr wrap="none" rtlCol="0">
            <a:spAutoFit/>
          </a:bodyPr>
          <a:lstStyle/>
          <a:p>
            <a:r>
              <a:rPr lang="en-US" dirty="0"/>
              <a:t>0/1</a:t>
            </a:r>
            <a:endParaRPr lang="de-DE" dirty="0"/>
          </a:p>
        </p:txBody>
      </p:sp>
      <p:sp>
        <p:nvSpPr>
          <p:cNvPr id="53" name="TextBox 52">
            <a:extLst>
              <a:ext uri="{FF2B5EF4-FFF2-40B4-BE49-F238E27FC236}">
                <a16:creationId xmlns:a16="http://schemas.microsoft.com/office/drawing/2014/main" id="{7BFB9E50-E126-49D2-80E8-AA89CD02533C}"/>
              </a:ext>
            </a:extLst>
          </p:cNvPr>
          <p:cNvSpPr txBox="1"/>
          <p:nvPr/>
        </p:nvSpPr>
        <p:spPr>
          <a:xfrm>
            <a:off x="7162800" y="2188170"/>
            <a:ext cx="1045479" cy="646331"/>
          </a:xfrm>
          <a:prstGeom prst="rect">
            <a:avLst/>
          </a:prstGeom>
          <a:noFill/>
        </p:spPr>
        <p:txBody>
          <a:bodyPr wrap="none" rtlCol="0">
            <a:spAutoFit/>
          </a:bodyPr>
          <a:lstStyle/>
          <a:p>
            <a:r>
              <a:rPr lang="en-US" dirty="0"/>
              <a:t>Selection</a:t>
            </a:r>
          </a:p>
          <a:p>
            <a:endParaRPr lang="en-US" dirty="0"/>
          </a:p>
        </p:txBody>
      </p:sp>
      <p:cxnSp>
        <p:nvCxnSpPr>
          <p:cNvPr id="13" name="Straight Connector 12">
            <a:extLst>
              <a:ext uri="{FF2B5EF4-FFF2-40B4-BE49-F238E27FC236}">
                <a16:creationId xmlns:a16="http://schemas.microsoft.com/office/drawing/2014/main" id="{2336BB3F-66AE-4E88-949C-587B9735DBE6}"/>
              </a:ext>
            </a:extLst>
          </p:cNvPr>
          <p:cNvCxnSpPr>
            <a:cxnSpLocks/>
          </p:cNvCxnSpPr>
          <p:nvPr/>
        </p:nvCxnSpPr>
        <p:spPr>
          <a:xfrm flipH="1">
            <a:off x="2625962" y="3829709"/>
            <a:ext cx="520700" cy="542131"/>
          </a:xfrm>
          <a:prstGeom prst="line">
            <a:avLst/>
          </a:prstGeom>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438B89EE-F04E-4E72-8189-F682A9914306}"/>
              </a:ext>
            </a:extLst>
          </p:cNvPr>
          <p:cNvSpPr/>
          <p:nvPr/>
        </p:nvSpPr>
        <p:spPr>
          <a:xfrm>
            <a:off x="2419350" y="4248945"/>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9" name="TextBox 18">
            <a:extLst>
              <a:ext uri="{FF2B5EF4-FFF2-40B4-BE49-F238E27FC236}">
                <a16:creationId xmlns:a16="http://schemas.microsoft.com/office/drawing/2014/main" id="{9767E543-F2C2-4BAC-81C6-6C834D3A61A5}"/>
              </a:ext>
            </a:extLst>
          </p:cNvPr>
          <p:cNvSpPr txBox="1"/>
          <p:nvPr/>
        </p:nvSpPr>
        <p:spPr>
          <a:xfrm>
            <a:off x="2459677" y="4315898"/>
            <a:ext cx="508473" cy="369332"/>
          </a:xfrm>
          <a:prstGeom prst="rect">
            <a:avLst/>
          </a:prstGeom>
          <a:noFill/>
        </p:spPr>
        <p:txBody>
          <a:bodyPr wrap="none" rtlCol="0">
            <a:spAutoFit/>
          </a:bodyPr>
          <a:lstStyle/>
          <a:p>
            <a:r>
              <a:rPr lang="en-US" dirty="0"/>
              <a:t>0/1</a:t>
            </a:r>
            <a:endParaRPr lang="de-DE" dirty="0"/>
          </a:p>
        </p:txBody>
      </p:sp>
      <p:sp>
        <p:nvSpPr>
          <p:cNvPr id="17" name="TextBox 16">
            <a:extLst>
              <a:ext uri="{FF2B5EF4-FFF2-40B4-BE49-F238E27FC236}">
                <a16:creationId xmlns:a16="http://schemas.microsoft.com/office/drawing/2014/main" id="{ACA481F9-97E1-4B98-A531-196D35983300}"/>
              </a:ext>
            </a:extLst>
          </p:cNvPr>
          <p:cNvSpPr txBox="1"/>
          <p:nvPr/>
        </p:nvSpPr>
        <p:spPr>
          <a:xfrm>
            <a:off x="7219950" y="3429407"/>
            <a:ext cx="2950936" cy="646331"/>
          </a:xfrm>
          <a:prstGeom prst="rect">
            <a:avLst/>
          </a:prstGeom>
          <a:noFill/>
        </p:spPr>
        <p:txBody>
          <a:bodyPr wrap="none" rtlCol="0">
            <a:spAutoFit/>
          </a:bodyPr>
          <a:lstStyle/>
          <a:p>
            <a:r>
              <a:rPr lang="en-US" dirty="0"/>
              <a:t>Now the algorithm decides</a:t>
            </a:r>
          </a:p>
          <a:p>
            <a:r>
              <a:rPr lang="en-US" dirty="0"/>
              <a:t> to explore the ignored nodes</a:t>
            </a:r>
          </a:p>
        </p:txBody>
      </p:sp>
    </p:spTree>
    <p:extLst>
      <p:ext uri="{BB962C8B-B14F-4D97-AF65-F5344CB8AC3E}">
        <p14:creationId xmlns:p14="http://schemas.microsoft.com/office/powerpoint/2010/main" val="38175042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CB0CAD-FB5E-4AEB-9FC7-EDAECA840B86}"/>
              </a:ext>
            </a:extLst>
          </p:cNvPr>
          <p:cNvSpPr>
            <a:spLocks noGrp="1"/>
          </p:cNvSpPr>
          <p:nvPr>
            <p:ph type="title"/>
          </p:nvPr>
        </p:nvSpPr>
        <p:spPr/>
        <p:txBody>
          <a:bodyPr/>
          <a:lstStyle/>
          <a:p>
            <a:r>
              <a:rPr lang="de-AT" dirty="0"/>
              <a:t>Agenda</a:t>
            </a:r>
            <a:endParaRPr lang="en-US" dirty="0"/>
          </a:p>
        </p:txBody>
      </p:sp>
      <p:sp>
        <p:nvSpPr>
          <p:cNvPr id="3" name="Content Placeholder 2">
            <a:extLst>
              <a:ext uri="{FF2B5EF4-FFF2-40B4-BE49-F238E27FC236}">
                <a16:creationId xmlns:a16="http://schemas.microsoft.com/office/drawing/2014/main" id="{59524779-EFD3-47E3-988E-AFBF9FE57CD2}"/>
              </a:ext>
            </a:extLst>
          </p:cNvPr>
          <p:cNvSpPr>
            <a:spLocks noGrp="1"/>
          </p:cNvSpPr>
          <p:nvPr>
            <p:ph idx="1"/>
          </p:nvPr>
        </p:nvSpPr>
        <p:spPr/>
        <p:txBody>
          <a:bodyPr/>
          <a:lstStyle/>
          <a:p>
            <a:pPr lvl="1"/>
            <a:r>
              <a:rPr lang="de-AT" dirty="0"/>
              <a:t>Traditional Game AI Algorithms</a:t>
            </a:r>
          </a:p>
          <a:p>
            <a:pPr lvl="2"/>
            <a:r>
              <a:rPr lang="de-AT" dirty="0"/>
              <a:t>Minimax algorithm</a:t>
            </a:r>
          </a:p>
          <a:p>
            <a:pPr lvl="2"/>
            <a:r>
              <a:rPr lang="de-AT" dirty="0"/>
              <a:t>Alpha Beta Pruning</a:t>
            </a:r>
          </a:p>
          <a:p>
            <a:pPr lvl="2"/>
            <a:r>
              <a:rPr lang="de-AT" dirty="0"/>
              <a:t>Monte Carlo Tree Search </a:t>
            </a:r>
          </a:p>
          <a:p>
            <a:pPr lvl="1"/>
            <a:r>
              <a:rPr lang="de-AT" dirty="0"/>
              <a:t>A brief introduction to Reinforcement Learning</a:t>
            </a:r>
          </a:p>
          <a:p>
            <a:pPr lvl="1"/>
            <a:r>
              <a:rPr lang="de-AT" dirty="0"/>
              <a:t>Microsoft Offerings</a:t>
            </a:r>
          </a:p>
          <a:p>
            <a:pPr lvl="2"/>
            <a:r>
              <a:rPr lang="de-AT" dirty="0"/>
              <a:t>Deep Reinforcement Learning (RL) with Azure ML</a:t>
            </a:r>
          </a:p>
          <a:p>
            <a:pPr lvl="1"/>
            <a:r>
              <a:rPr lang="de-AT" dirty="0"/>
              <a:t>If time permits: AlphaGo, AlphaGo Zero, AlphaZero, MuZero</a:t>
            </a:r>
          </a:p>
          <a:p>
            <a:endParaRPr lang="en-US" dirty="0"/>
          </a:p>
        </p:txBody>
      </p:sp>
    </p:spTree>
    <p:extLst>
      <p:ext uri="{BB962C8B-B14F-4D97-AF65-F5344CB8AC3E}">
        <p14:creationId xmlns:p14="http://schemas.microsoft.com/office/powerpoint/2010/main" val="92541430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A8210-2460-4DB6-BBEB-C5462FA9118F}"/>
              </a:ext>
            </a:extLst>
          </p:cNvPr>
          <p:cNvSpPr>
            <a:spLocks noGrp="1"/>
          </p:cNvSpPr>
          <p:nvPr>
            <p:ph type="title"/>
          </p:nvPr>
        </p:nvSpPr>
        <p:spPr/>
        <p:txBody>
          <a:bodyPr/>
          <a:lstStyle/>
          <a:p>
            <a:r>
              <a:rPr lang="en-US" dirty="0"/>
              <a:t>Selection, Expansion, Simulation, Update</a:t>
            </a:r>
            <a:endParaRPr lang="de-DE" dirty="0"/>
          </a:p>
        </p:txBody>
      </p:sp>
      <p:sp>
        <p:nvSpPr>
          <p:cNvPr id="4" name="Oval 3">
            <a:extLst>
              <a:ext uri="{FF2B5EF4-FFF2-40B4-BE49-F238E27FC236}">
                <a16:creationId xmlns:a16="http://schemas.microsoft.com/office/drawing/2014/main" id="{BCCA318A-3CBF-420F-BB4B-3B74AD3B16F3}"/>
              </a:ext>
            </a:extLst>
          </p:cNvPr>
          <p:cNvSpPr/>
          <p:nvPr/>
        </p:nvSpPr>
        <p:spPr>
          <a:xfrm>
            <a:off x="5308600" y="1690688"/>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8" name="Straight Connector 7">
            <a:extLst>
              <a:ext uri="{FF2B5EF4-FFF2-40B4-BE49-F238E27FC236}">
                <a16:creationId xmlns:a16="http://schemas.microsoft.com/office/drawing/2014/main" id="{E723AA89-FE13-4557-B6DE-841B18761DC7}"/>
              </a:ext>
            </a:extLst>
          </p:cNvPr>
          <p:cNvCxnSpPr>
            <a:stCxn id="4" idx="3"/>
          </p:cNvCxnSpPr>
          <p:nvPr/>
        </p:nvCxnSpPr>
        <p:spPr>
          <a:xfrm flipH="1">
            <a:off x="4629150" y="2120229"/>
            <a:ext cx="759424" cy="470571"/>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8C654A57-49BE-4F74-AFCE-33192F1F5958}"/>
              </a:ext>
            </a:extLst>
          </p:cNvPr>
          <p:cNvCxnSpPr>
            <a:cxnSpLocks/>
          </p:cNvCxnSpPr>
          <p:nvPr/>
        </p:nvCxnSpPr>
        <p:spPr>
          <a:xfrm>
            <a:off x="5581650" y="1879600"/>
            <a:ext cx="0" cy="812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C6C22BC-F298-4512-8368-03075CA835AB}"/>
              </a:ext>
            </a:extLst>
          </p:cNvPr>
          <p:cNvCxnSpPr>
            <a:cxnSpLocks/>
          </p:cNvCxnSpPr>
          <p:nvPr/>
        </p:nvCxnSpPr>
        <p:spPr>
          <a:xfrm>
            <a:off x="5581650" y="1942307"/>
            <a:ext cx="806450" cy="692943"/>
          </a:xfrm>
          <a:prstGeom prst="line">
            <a:avLst/>
          </a:prstGeom>
        </p:spPr>
        <p:style>
          <a:lnRef idx="1">
            <a:schemeClr val="accent1"/>
          </a:lnRef>
          <a:fillRef idx="0">
            <a:schemeClr val="accent1"/>
          </a:fillRef>
          <a:effectRef idx="0">
            <a:schemeClr val="accent1"/>
          </a:effectRef>
          <a:fontRef idx="minor">
            <a:schemeClr val="tx1"/>
          </a:fontRef>
        </p:style>
      </p:cxnSp>
      <p:sp>
        <p:nvSpPr>
          <p:cNvPr id="3" name="Oval 2">
            <a:extLst>
              <a:ext uri="{FF2B5EF4-FFF2-40B4-BE49-F238E27FC236}">
                <a16:creationId xmlns:a16="http://schemas.microsoft.com/office/drawing/2014/main" id="{A4B6B992-6036-469D-9396-7D5663B4BE40}"/>
              </a:ext>
            </a:extLst>
          </p:cNvPr>
          <p:cNvSpPr/>
          <p:nvPr/>
        </p:nvSpPr>
        <p:spPr>
          <a:xfrm>
            <a:off x="4318001" y="2383631"/>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highlight>
                <a:srgbClr val="FFFF00"/>
              </a:highlight>
            </a:endParaRPr>
          </a:p>
        </p:txBody>
      </p:sp>
      <p:sp>
        <p:nvSpPr>
          <p:cNvPr id="9" name="TextBox 8">
            <a:extLst>
              <a:ext uri="{FF2B5EF4-FFF2-40B4-BE49-F238E27FC236}">
                <a16:creationId xmlns:a16="http://schemas.microsoft.com/office/drawing/2014/main" id="{986FCF13-3D6F-4C66-A5B1-F35B45B2FC0D}"/>
              </a:ext>
            </a:extLst>
          </p:cNvPr>
          <p:cNvSpPr txBox="1"/>
          <p:nvPr/>
        </p:nvSpPr>
        <p:spPr>
          <a:xfrm>
            <a:off x="4356101" y="2406134"/>
            <a:ext cx="508473" cy="369332"/>
          </a:xfrm>
          <a:prstGeom prst="rect">
            <a:avLst/>
          </a:prstGeom>
          <a:noFill/>
        </p:spPr>
        <p:txBody>
          <a:bodyPr wrap="none" rtlCol="0">
            <a:spAutoFit/>
          </a:bodyPr>
          <a:lstStyle/>
          <a:p>
            <a:r>
              <a:rPr lang="en-US" dirty="0"/>
              <a:t>2/5</a:t>
            </a:r>
            <a:endParaRPr lang="de-DE" dirty="0"/>
          </a:p>
        </p:txBody>
      </p:sp>
      <p:sp>
        <p:nvSpPr>
          <p:cNvPr id="5" name="Oval 4">
            <a:extLst>
              <a:ext uri="{FF2B5EF4-FFF2-40B4-BE49-F238E27FC236}">
                <a16:creationId xmlns:a16="http://schemas.microsoft.com/office/drawing/2014/main" id="{5CA94B37-A792-4960-AA38-E25ED8ACD706}"/>
              </a:ext>
            </a:extLst>
          </p:cNvPr>
          <p:cNvSpPr/>
          <p:nvPr/>
        </p:nvSpPr>
        <p:spPr>
          <a:xfrm>
            <a:off x="5298839" y="2455862"/>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 name="TextBox 5">
            <a:extLst>
              <a:ext uri="{FF2B5EF4-FFF2-40B4-BE49-F238E27FC236}">
                <a16:creationId xmlns:a16="http://schemas.microsoft.com/office/drawing/2014/main" id="{FB56EB7B-80D4-417C-9C46-56F31D5F265E}"/>
              </a:ext>
            </a:extLst>
          </p:cNvPr>
          <p:cNvSpPr txBox="1"/>
          <p:nvPr/>
        </p:nvSpPr>
        <p:spPr>
          <a:xfrm>
            <a:off x="5336939" y="2478365"/>
            <a:ext cx="508473" cy="369332"/>
          </a:xfrm>
          <a:prstGeom prst="rect">
            <a:avLst/>
          </a:prstGeom>
          <a:noFill/>
        </p:spPr>
        <p:txBody>
          <a:bodyPr wrap="none" rtlCol="0">
            <a:spAutoFit/>
          </a:bodyPr>
          <a:lstStyle/>
          <a:p>
            <a:r>
              <a:rPr lang="en-US" dirty="0"/>
              <a:t>0/1</a:t>
            </a:r>
            <a:endParaRPr lang="de-DE" dirty="0"/>
          </a:p>
        </p:txBody>
      </p:sp>
      <p:sp>
        <p:nvSpPr>
          <p:cNvPr id="7" name="Oval 6">
            <a:extLst>
              <a:ext uri="{FF2B5EF4-FFF2-40B4-BE49-F238E27FC236}">
                <a16:creationId xmlns:a16="http://schemas.microsoft.com/office/drawing/2014/main" id="{070C65F0-B231-4BDC-A7B2-05B7D468E9B6}"/>
              </a:ext>
            </a:extLst>
          </p:cNvPr>
          <p:cNvSpPr/>
          <p:nvPr/>
        </p:nvSpPr>
        <p:spPr>
          <a:xfrm>
            <a:off x="6089650" y="2459953"/>
            <a:ext cx="546100" cy="503238"/>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DE"/>
          </a:p>
        </p:txBody>
      </p:sp>
      <p:sp>
        <p:nvSpPr>
          <p:cNvPr id="12" name="TextBox 11">
            <a:extLst>
              <a:ext uri="{FF2B5EF4-FFF2-40B4-BE49-F238E27FC236}">
                <a16:creationId xmlns:a16="http://schemas.microsoft.com/office/drawing/2014/main" id="{B898C23A-B213-426D-887B-11011DB2CE24}"/>
              </a:ext>
            </a:extLst>
          </p:cNvPr>
          <p:cNvSpPr txBox="1"/>
          <p:nvPr/>
        </p:nvSpPr>
        <p:spPr>
          <a:xfrm>
            <a:off x="6127750" y="2482456"/>
            <a:ext cx="508473" cy="369332"/>
          </a:xfrm>
          <a:prstGeom prst="rect">
            <a:avLst/>
          </a:prstGeom>
          <a:noFill/>
        </p:spPr>
        <p:txBody>
          <a:bodyPr wrap="none" rtlCol="0">
            <a:spAutoFit/>
          </a:bodyPr>
          <a:lstStyle/>
          <a:p>
            <a:r>
              <a:rPr lang="en-US" dirty="0"/>
              <a:t>1/3</a:t>
            </a:r>
            <a:endParaRPr lang="de-DE" dirty="0"/>
          </a:p>
        </p:txBody>
      </p:sp>
      <p:cxnSp>
        <p:nvCxnSpPr>
          <p:cNvPr id="11" name="Straight Connector 10">
            <a:extLst>
              <a:ext uri="{FF2B5EF4-FFF2-40B4-BE49-F238E27FC236}">
                <a16:creationId xmlns:a16="http://schemas.microsoft.com/office/drawing/2014/main" id="{79F5C424-E35D-4979-8263-9DFF42E8FF38}"/>
              </a:ext>
            </a:extLst>
          </p:cNvPr>
          <p:cNvCxnSpPr>
            <a:cxnSpLocks/>
            <a:stCxn id="3" idx="4"/>
          </p:cNvCxnSpPr>
          <p:nvPr/>
        </p:nvCxnSpPr>
        <p:spPr>
          <a:xfrm flipH="1">
            <a:off x="3194050" y="2886869"/>
            <a:ext cx="1397001" cy="542131"/>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FACA33F-CC02-463A-A1E6-7EB699D591BF}"/>
              </a:ext>
            </a:extLst>
          </p:cNvPr>
          <p:cNvCxnSpPr>
            <a:cxnSpLocks/>
            <a:stCxn id="3" idx="4"/>
          </p:cNvCxnSpPr>
          <p:nvPr/>
        </p:nvCxnSpPr>
        <p:spPr>
          <a:xfrm flipH="1">
            <a:off x="4070351" y="2886869"/>
            <a:ext cx="520700" cy="542131"/>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A04ABDB1-F932-4DF9-A196-CA078FCBE28D}"/>
              </a:ext>
            </a:extLst>
          </p:cNvPr>
          <p:cNvCxnSpPr>
            <a:cxnSpLocks/>
            <a:stCxn id="3" idx="4"/>
          </p:cNvCxnSpPr>
          <p:nvPr/>
        </p:nvCxnSpPr>
        <p:spPr>
          <a:xfrm>
            <a:off x="4591051" y="2886869"/>
            <a:ext cx="486374" cy="580062"/>
          </a:xfrm>
          <a:prstGeom prst="line">
            <a:avLst/>
          </a:prstGeom>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700661CD-975F-4C2D-80B7-8B7E469578D1}"/>
              </a:ext>
            </a:extLst>
          </p:cNvPr>
          <p:cNvSpPr/>
          <p:nvPr/>
        </p:nvSpPr>
        <p:spPr>
          <a:xfrm>
            <a:off x="2851150" y="3316288"/>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8" name="TextBox 17">
            <a:extLst>
              <a:ext uri="{FF2B5EF4-FFF2-40B4-BE49-F238E27FC236}">
                <a16:creationId xmlns:a16="http://schemas.microsoft.com/office/drawing/2014/main" id="{F06F4D34-C444-41A2-947E-45A86EC174F0}"/>
              </a:ext>
            </a:extLst>
          </p:cNvPr>
          <p:cNvSpPr txBox="1"/>
          <p:nvPr/>
        </p:nvSpPr>
        <p:spPr>
          <a:xfrm>
            <a:off x="2857028" y="3383241"/>
            <a:ext cx="508473" cy="369332"/>
          </a:xfrm>
          <a:prstGeom prst="rect">
            <a:avLst/>
          </a:prstGeom>
          <a:noFill/>
        </p:spPr>
        <p:txBody>
          <a:bodyPr wrap="none" rtlCol="0">
            <a:spAutoFit/>
          </a:bodyPr>
          <a:lstStyle/>
          <a:p>
            <a:r>
              <a:rPr lang="en-US" dirty="0"/>
              <a:t>1/2</a:t>
            </a:r>
            <a:endParaRPr lang="de-DE" dirty="0"/>
          </a:p>
        </p:txBody>
      </p:sp>
      <p:sp>
        <p:nvSpPr>
          <p:cNvPr id="21" name="Oval 20">
            <a:extLst>
              <a:ext uri="{FF2B5EF4-FFF2-40B4-BE49-F238E27FC236}">
                <a16:creationId xmlns:a16="http://schemas.microsoft.com/office/drawing/2014/main" id="{CE5A6931-4500-445C-872F-259BA2056FC7}"/>
              </a:ext>
            </a:extLst>
          </p:cNvPr>
          <p:cNvSpPr/>
          <p:nvPr/>
        </p:nvSpPr>
        <p:spPr>
          <a:xfrm>
            <a:off x="3816349" y="3337723"/>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5" name="TextBox 24">
            <a:extLst>
              <a:ext uri="{FF2B5EF4-FFF2-40B4-BE49-F238E27FC236}">
                <a16:creationId xmlns:a16="http://schemas.microsoft.com/office/drawing/2014/main" id="{C2173834-AEBA-436B-8B02-59B9B2D514FD}"/>
              </a:ext>
            </a:extLst>
          </p:cNvPr>
          <p:cNvSpPr txBox="1"/>
          <p:nvPr/>
        </p:nvSpPr>
        <p:spPr>
          <a:xfrm>
            <a:off x="3822227" y="3404676"/>
            <a:ext cx="508473" cy="369332"/>
          </a:xfrm>
          <a:prstGeom prst="rect">
            <a:avLst/>
          </a:prstGeom>
          <a:noFill/>
        </p:spPr>
        <p:txBody>
          <a:bodyPr wrap="none" rtlCol="0">
            <a:spAutoFit/>
          </a:bodyPr>
          <a:lstStyle/>
          <a:p>
            <a:r>
              <a:rPr lang="en-US" dirty="0"/>
              <a:t>0/1</a:t>
            </a:r>
            <a:endParaRPr lang="de-DE" dirty="0"/>
          </a:p>
        </p:txBody>
      </p:sp>
      <p:sp>
        <p:nvSpPr>
          <p:cNvPr id="29" name="Oval 28">
            <a:extLst>
              <a:ext uri="{FF2B5EF4-FFF2-40B4-BE49-F238E27FC236}">
                <a16:creationId xmlns:a16="http://schemas.microsoft.com/office/drawing/2014/main" id="{6EF4707A-5DCE-456F-8F48-D9CA3AC7F4AB}"/>
              </a:ext>
            </a:extLst>
          </p:cNvPr>
          <p:cNvSpPr/>
          <p:nvPr/>
        </p:nvSpPr>
        <p:spPr>
          <a:xfrm>
            <a:off x="4813775" y="3393424"/>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3" name="TextBox 32">
            <a:extLst>
              <a:ext uri="{FF2B5EF4-FFF2-40B4-BE49-F238E27FC236}">
                <a16:creationId xmlns:a16="http://schemas.microsoft.com/office/drawing/2014/main" id="{D0D8C075-D45E-4885-AF2E-B440A1EE4EDF}"/>
              </a:ext>
            </a:extLst>
          </p:cNvPr>
          <p:cNvSpPr txBox="1"/>
          <p:nvPr/>
        </p:nvSpPr>
        <p:spPr>
          <a:xfrm>
            <a:off x="4819653" y="3460377"/>
            <a:ext cx="508473" cy="369332"/>
          </a:xfrm>
          <a:prstGeom prst="rect">
            <a:avLst/>
          </a:prstGeom>
          <a:noFill/>
        </p:spPr>
        <p:txBody>
          <a:bodyPr wrap="none" rtlCol="0">
            <a:spAutoFit/>
          </a:bodyPr>
          <a:lstStyle/>
          <a:p>
            <a:r>
              <a:rPr lang="en-US" dirty="0"/>
              <a:t>0/1</a:t>
            </a:r>
            <a:endParaRPr lang="de-DE" dirty="0"/>
          </a:p>
        </p:txBody>
      </p:sp>
      <p:sp>
        <p:nvSpPr>
          <p:cNvPr id="53" name="TextBox 52">
            <a:extLst>
              <a:ext uri="{FF2B5EF4-FFF2-40B4-BE49-F238E27FC236}">
                <a16:creationId xmlns:a16="http://schemas.microsoft.com/office/drawing/2014/main" id="{7BFB9E50-E126-49D2-80E8-AA89CD02533C}"/>
              </a:ext>
            </a:extLst>
          </p:cNvPr>
          <p:cNvSpPr txBox="1"/>
          <p:nvPr/>
        </p:nvSpPr>
        <p:spPr>
          <a:xfrm>
            <a:off x="7162800" y="2188170"/>
            <a:ext cx="3047309" cy="646331"/>
          </a:xfrm>
          <a:prstGeom prst="rect">
            <a:avLst/>
          </a:prstGeom>
          <a:noFill/>
        </p:spPr>
        <p:txBody>
          <a:bodyPr wrap="none" rtlCol="0">
            <a:spAutoFit/>
          </a:bodyPr>
          <a:lstStyle/>
          <a:p>
            <a:r>
              <a:rPr lang="en-US" dirty="0"/>
              <a:t>Expansion, Simulation, Update</a:t>
            </a:r>
          </a:p>
          <a:p>
            <a:endParaRPr lang="en-US" dirty="0"/>
          </a:p>
        </p:txBody>
      </p:sp>
      <p:cxnSp>
        <p:nvCxnSpPr>
          <p:cNvPr id="13" name="Straight Connector 12">
            <a:extLst>
              <a:ext uri="{FF2B5EF4-FFF2-40B4-BE49-F238E27FC236}">
                <a16:creationId xmlns:a16="http://schemas.microsoft.com/office/drawing/2014/main" id="{2336BB3F-66AE-4E88-949C-587B9735DBE6}"/>
              </a:ext>
            </a:extLst>
          </p:cNvPr>
          <p:cNvCxnSpPr>
            <a:cxnSpLocks/>
          </p:cNvCxnSpPr>
          <p:nvPr/>
        </p:nvCxnSpPr>
        <p:spPr>
          <a:xfrm flipH="1">
            <a:off x="2625962" y="3829709"/>
            <a:ext cx="520700" cy="542131"/>
          </a:xfrm>
          <a:prstGeom prst="line">
            <a:avLst/>
          </a:prstGeom>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438B89EE-F04E-4E72-8189-F682A9914306}"/>
              </a:ext>
            </a:extLst>
          </p:cNvPr>
          <p:cNvSpPr/>
          <p:nvPr/>
        </p:nvSpPr>
        <p:spPr>
          <a:xfrm>
            <a:off x="2419350" y="4248945"/>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9" name="TextBox 18">
            <a:extLst>
              <a:ext uri="{FF2B5EF4-FFF2-40B4-BE49-F238E27FC236}">
                <a16:creationId xmlns:a16="http://schemas.microsoft.com/office/drawing/2014/main" id="{9767E543-F2C2-4BAC-81C6-6C834D3A61A5}"/>
              </a:ext>
            </a:extLst>
          </p:cNvPr>
          <p:cNvSpPr txBox="1"/>
          <p:nvPr/>
        </p:nvSpPr>
        <p:spPr>
          <a:xfrm>
            <a:off x="2459677" y="4315898"/>
            <a:ext cx="508473" cy="369332"/>
          </a:xfrm>
          <a:prstGeom prst="rect">
            <a:avLst/>
          </a:prstGeom>
          <a:noFill/>
        </p:spPr>
        <p:txBody>
          <a:bodyPr wrap="none" rtlCol="0">
            <a:spAutoFit/>
          </a:bodyPr>
          <a:lstStyle/>
          <a:p>
            <a:r>
              <a:rPr lang="en-US" dirty="0"/>
              <a:t>0/1</a:t>
            </a:r>
            <a:endParaRPr lang="de-DE" dirty="0"/>
          </a:p>
        </p:txBody>
      </p:sp>
      <p:cxnSp>
        <p:nvCxnSpPr>
          <p:cNvPr id="20" name="Straight Connector 19">
            <a:extLst>
              <a:ext uri="{FF2B5EF4-FFF2-40B4-BE49-F238E27FC236}">
                <a16:creationId xmlns:a16="http://schemas.microsoft.com/office/drawing/2014/main" id="{F5657061-CC1D-4648-9161-C32976DE6B1D}"/>
              </a:ext>
            </a:extLst>
          </p:cNvPr>
          <p:cNvCxnSpPr>
            <a:cxnSpLocks/>
            <a:endCxn id="7" idx="4"/>
          </p:cNvCxnSpPr>
          <p:nvPr/>
        </p:nvCxnSpPr>
        <p:spPr>
          <a:xfrm flipV="1">
            <a:off x="5930900" y="2963191"/>
            <a:ext cx="431800" cy="856336"/>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42473A7B-24D2-466F-8181-757CE94282D0}"/>
              </a:ext>
            </a:extLst>
          </p:cNvPr>
          <p:cNvCxnSpPr>
            <a:cxnSpLocks/>
            <a:endCxn id="7" idx="4"/>
          </p:cNvCxnSpPr>
          <p:nvPr/>
        </p:nvCxnSpPr>
        <p:spPr>
          <a:xfrm flipH="1" flipV="1">
            <a:off x="6362700" y="2963191"/>
            <a:ext cx="876300" cy="931619"/>
          </a:xfrm>
          <a:prstGeom prst="line">
            <a:avLst/>
          </a:prstGeom>
        </p:spPr>
        <p:style>
          <a:lnRef idx="1">
            <a:schemeClr val="accent1"/>
          </a:lnRef>
          <a:fillRef idx="0">
            <a:schemeClr val="accent1"/>
          </a:fillRef>
          <a:effectRef idx="0">
            <a:schemeClr val="accent1"/>
          </a:effectRef>
          <a:fontRef idx="minor">
            <a:schemeClr val="tx1"/>
          </a:fontRef>
        </p:style>
      </p:cxnSp>
      <p:sp>
        <p:nvSpPr>
          <p:cNvPr id="34" name="Oval 33">
            <a:extLst>
              <a:ext uri="{FF2B5EF4-FFF2-40B4-BE49-F238E27FC236}">
                <a16:creationId xmlns:a16="http://schemas.microsoft.com/office/drawing/2014/main" id="{91977633-22BD-4FA2-BFE8-CAE1F6790D16}"/>
              </a:ext>
            </a:extLst>
          </p:cNvPr>
          <p:cNvSpPr/>
          <p:nvPr/>
        </p:nvSpPr>
        <p:spPr>
          <a:xfrm>
            <a:off x="5747701" y="3719513"/>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6" name="TextBox 35">
            <a:extLst>
              <a:ext uri="{FF2B5EF4-FFF2-40B4-BE49-F238E27FC236}">
                <a16:creationId xmlns:a16="http://schemas.microsoft.com/office/drawing/2014/main" id="{9470D642-F76F-4D01-B182-71DA46166970}"/>
              </a:ext>
            </a:extLst>
          </p:cNvPr>
          <p:cNvSpPr txBox="1"/>
          <p:nvPr/>
        </p:nvSpPr>
        <p:spPr>
          <a:xfrm>
            <a:off x="5791675" y="3812665"/>
            <a:ext cx="508473" cy="369332"/>
          </a:xfrm>
          <a:prstGeom prst="rect">
            <a:avLst/>
          </a:prstGeom>
          <a:noFill/>
        </p:spPr>
        <p:txBody>
          <a:bodyPr wrap="none" rtlCol="0">
            <a:spAutoFit/>
          </a:bodyPr>
          <a:lstStyle/>
          <a:p>
            <a:r>
              <a:rPr lang="en-US" dirty="0"/>
              <a:t>1/1</a:t>
            </a:r>
            <a:endParaRPr lang="de-DE" dirty="0"/>
          </a:p>
        </p:txBody>
      </p:sp>
      <p:sp>
        <p:nvSpPr>
          <p:cNvPr id="38" name="Oval 37">
            <a:extLst>
              <a:ext uri="{FF2B5EF4-FFF2-40B4-BE49-F238E27FC236}">
                <a16:creationId xmlns:a16="http://schemas.microsoft.com/office/drawing/2014/main" id="{D7E2C99B-5CC3-46D1-B118-8B206BB6440D}"/>
              </a:ext>
            </a:extLst>
          </p:cNvPr>
          <p:cNvSpPr/>
          <p:nvPr/>
        </p:nvSpPr>
        <p:spPr>
          <a:xfrm>
            <a:off x="6983014" y="3817527"/>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0" name="TextBox 39">
            <a:extLst>
              <a:ext uri="{FF2B5EF4-FFF2-40B4-BE49-F238E27FC236}">
                <a16:creationId xmlns:a16="http://schemas.microsoft.com/office/drawing/2014/main" id="{6707D30C-5158-471F-A624-69FACBDEB5F6}"/>
              </a:ext>
            </a:extLst>
          </p:cNvPr>
          <p:cNvSpPr txBox="1"/>
          <p:nvPr/>
        </p:nvSpPr>
        <p:spPr>
          <a:xfrm>
            <a:off x="7026988" y="3910679"/>
            <a:ext cx="508473" cy="369332"/>
          </a:xfrm>
          <a:prstGeom prst="rect">
            <a:avLst/>
          </a:prstGeom>
          <a:noFill/>
        </p:spPr>
        <p:txBody>
          <a:bodyPr wrap="none" rtlCol="0">
            <a:spAutoFit/>
          </a:bodyPr>
          <a:lstStyle/>
          <a:p>
            <a:r>
              <a:rPr lang="en-US" dirty="0"/>
              <a:t>0/1</a:t>
            </a:r>
            <a:endParaRPr lang="de-DE" dirty="0"/>
          </a:p>
        </p:txBody>
      </p:sp>
      <p:cxnSp>
        <p:nvCxnSpPr>
          <p:cNvPr id="42" name="Straight Connector 41">
            <a:extLst>
              <a:ext uri="{FF2B5EF4-FFF2-40B4-BE49-F238E27FC236}">
                <a16:creationId xmlns:a16="http://schemas.microsoft.com/office/drawing/2014/main" id="{427F8B69-0452-4BBF-BA0E-9FC362C90D1D}"/>
              </a:ext>
            </a:extLst>
          </p:cNvPr>
          <p:cNvCxnSpPr>
            <a:cxnSpLocks/>
          </p:cNvCxnSpPr>
          <p:nvPr/>
        </p:nvCxnSpPr>
        <p:spPr>
          <a:xfrm flipH="1">
            <a:off x="6815852" y="4248945"/>
            <a:ext cx="520700" cy="542131"/>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23AF834-9D05-4244-B85B-573E2048B466}"/>
              </a:ext>
            </a:extLst>
          </p:cNvPr>
          <p:cNvCxnSpPr>
            <a:cxnSpLocks/>
          </p:cNvCxnSpPr>
          <p:nvPr/>
        </p:nvCxnSpPr>
        <p:spPr>
          <a:xfrm flipH="1" flipV="1">
            <a:off x="6815852" y="4791076"/>
            <a:ext cx="665400" cy="607010"/>
          </a:xfrm>
          <a:prstGeom prst="line">
            <a:avLst/>
          </a:prstGeom>
        </p:spPr>
        <p:style>
          <a:lnRef idx="1">
            <a:schemeClr val="accent1"/>
          </a:lnRef>
          <a:fillRef idx="0">
            <a:schemeClr val="accent1"/>
          </a:fillRef>
          <a:effectRef idx="0">
            <a:schemeClr val="accent1"/>
          </a:effectRef>
          <a:fontRef idx="minor">
            <a:schemeClr val="tx1"/>
          </a:fontRef>
        </p:style>
      </p:cxnSp>
      <p:sp>
        <p:nvSpPr>
          <p:cNvPr id="46" name="Oval 45">
            <a:extLst>
              <a:ext uri="{FF2B5EF4-FFF2-40B4-BE49-F238E27FC236}">
                <a16:creationId xmlns:a16="http://schemas.microsoft.com/office/drawing/2014/main" id="{A82F71BC-59D7-44C6-9EF9-B0606CF15837}"/>
              </a:ext>
            </a:extLst>
          </p:cNvPr>
          <p:cNvSpPr/>
          <p:nvPr/>
        </p:nvSpPr>
        <p:spPr>
          <a:xfrm>
            <a:off x="7256064" y="5333207"/>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t>
            </a:r>
            <a:endParaRPr lang="de-DE" dirty="0"/>
          </a:p>
        </p:txBody>
      </p:sp>
      <p:cxnSp>
        <p:nvCxnSpPr>
          <p:cNvPr id="48" name="Straight Connector 47">
            <a:extLst>
              <a:ext uri="{FF2B5EF4-FFF2-40B4-BE49-F238E27FC236}">
                <a16:creationId xmlns:a16="http://schemas.microsoft.com/office/drawing/2014/main" id="{FABE7164-73FE-4376-9D94-8D99489BA03A}"/>
              </a:ext>
            </a:extLst>
          </p:cNvPr>
          <p:cNvCxnSpPr>
            <a:cxnSpLocks/>
          </p:cNvCxnSpPr>
          <p:nvPr/>
        </p:nvCxnSpPr>
        <p:spPr>
          <a:xfrm flipH="1">
            <a:off x="5367538" y="4181997"/>
            <a:ext cx="520700" cy="542131"/>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1CF0B222-EDE5-4E64-939C-C87DD0308915}"/>
              </a:ext>
            </a:extLst>
          </p:cNvPr>
          <p:cNvCxnSpPr>
            <a:cxnSpLocks/>
          </p:cNvCxnSpPr>
          <p:nvPr/>
        </p:nvCxnSpPr>
        <p:spPr>
          <a:xfrm flipH="1" flipV="1">
            <a:off x="5367538" y="4724128"/>
            <a:ext cx="665400" cy="607010"/>
          </a:xfrm>
          <a:prstGeom prst="line">
            <a:avLst/>
          </a:prstGeom>
        </p:spPr>
        <p:style>
          <a:lnRef idx="1">
            <a:schemeClr val="accent1"/>
          </a:lnRef>
          <a:fillRef idx="0">
            <a:schemeClr val="accent1"/>
          </a:fillRef>
          <a:effectRef idx="0">
            <a:schemeClr val="accent1"/>
          </a:effectRef>
          <a:fontRef idx="minor">
            <a:schemeClr val="tx1"/>
          </a:fontRef>
        </p:style>
      </p:cxnSp>
      <p:sp>
        <p:nvSpPr>
          <p:cNvPr id="52" name="Oval 51">
            <a:extLst>
              <a:ext uri="{FF2B5EF4-FFF2-40B4-BE49-F238E27FC236}">
                <a16:creationId xmlns:a16="http://schemas.microsoft.com/office/drawing/2014/main" id="{DCAFDA5E-0AFD-4357-A101-D83F9BDD5F0E}"/>
              </a:ext>
            </a:extLst>
          </p:cNvPr>
          <p:cNvSpPr/>
          <p:nvPr/>
        </p:nvSpPr>
        <p:spPr>
          <a:xfrm>
            <a:off x="5807750" y="5266259"/>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a:t>
            </a:r>
            <a:endParaRPr lang="de-DE" dirty="0"/>
          </a:p>
        </p:txBody>
      </p:sp>
      <p:cxnSp>
        <p:nvCxnSpPr>
          <p:cNvPr id="56" name="Straight Arrow Connector 55">
            <a:extLst>
              <a:ext uri="{FF2B5EF4-FFF2-40B4-BE49-F238E27FC236}">
                <a16:creationId xmlns:a16="http://schemas.microsoft.com/office/drawing/2014/main" id="{E4031590-FE8B-4FBF-BFAF-3123F1716B68}"/>
              </a:ext>
            </a:extLst>
          </p:cNvPr>
          <p:cNvCxnSpPr>
            <a:stCxn id="52" idx="0"/>
            <a:endCxn id="34" idx="4"/>
          </p:cNvCxnSpPr>
          <p:nvPr/>
        </p:nvCxnSpPr>
        <p:spPr>
          <a:xfrm flipH="1" flipV="1">
            <a:off x="6032938" y="4280011"/>
            <a:ext cx="47862" cy="9862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E75C434B-6DCB-41CA-B3A6-5F4C1D2EC003}"/>
              </a:ext>
            </a:extLst>
          </p:cNvPr>
          <p:cNvCxnSpPr>
            <a:cxnSpLocks/>
            <a:endCxn id="7" idx="4"/>
          </p:cNvCxnSpPr>
          <p:nvPr/>
        </p:nvCxnSpPr>
        <p:spPr>
          <a:xfrm flipV="1">
            <a:off x="6233200" y="2963191"/>
            <a:ext cx="129500" cy="24554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23E656E0-B7CE-49F6-AFA9-E45E02CFEB8D}"/>
              </a:ext>
            </a:extLst>
          </p:cNvPr>
          <p:cNvCxnSpPr>
            <a:cxnSpLocks/>
            <a:stCxn id="46" idx="0"/>
          </p:cNvCxnSpPr>
          <p:nvPr/>
        </p:nvCxnSpPr>
        <p:spPr>
          <a:xfrm flipH="1" flipV="1">
            <a:off x="7432258" y="4248945"/>
            <a:ext cx="96856" cy="10842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735791B1-9C2F-4084-A042-142C4B41D09E}"/>
              </a:ext>
            </a:extLst>
          </p:cNvPr>
          <p:cNvCxnSpPr>
            <a:cxnSpLocks/>
            <a:endCxn id="7" idx="5"/>
          </p:cNvCxnSpPr>
          <p:nvPr/>
        </p:nvCxnSpPr>
        <p:spPr>
          <a:xfrm flipH="1" flipV="1">
            <a:off x="6555776" y="2889494"/>
            <a:ext cx="1125738" cy="25961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031248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A8210-2460-4DB6-BBEB-C5462FA9118F}"/>
              </a:ext>
            </a:extLst>
          </p:cNvPr>
          <p:cNvSpPr>
            <a:spLocks noGrp="1"/>
          </p:cNvSpPr>
          <p:nvPr>
            <p:ph type="title"/>
          </p:nvPr>
        </p:nvSpPr>
        <p:spPr/>
        <p:txBody>
          <a:bodyPr/>
          <a:lstStyle/>
          <a:p>
            <a:r>
              <a:rPr lang="en-US" dirty="0"/>
              <a:t>Selection, Expansion, Simulation, Update</a:t>
            </a:r>
            <a:endParaRPr lang="de-DE" dirty="0"/>
          </a:p>
        </p:txBody>
      </p:sp>
      <p:sp>
        <p:nvSpPr>
          <p:cNvPr id="4" name="Oval 3">
            <a:extLst>
              <a:ext uri="{FF2B5EF4-FFF2-40B4-BE49-F238E27FC236}">
                <a16:creationId xmlns:a16="http://schemas.microsoft.com/office/drawing/2014/main" id="{BCCA318A-3CBF-420F-BB4B-3B74AD3B16F3}"/>
              </a:ext>
            </a:extLst>
          </p:cNvPr>
          <p:cNvSpPr/>
          <p:nvPr/>
        </p:nvSpPr>
        <p:spPr>
          <a:xfrm>
            <a:off x="5308600" y="1690688"/>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8" name="Straight Connector 7">
            <a:extLst>
              <a:ext uri="{FF2B5EF4-FFF2-40B4-BE49-F238E27FC236}">
                <a16:creationId xmlns:a16="http://schemas.microsoft.com/office/drawing/2014/main" id="{E723AA89-FE13-4557-B6DE-841B18761DC7}"/>
              </a:ext>
            </a:extLst>
          </p:cNvPr>
          <p:cNvCxnSpPr>
            <a:stCxn id="4" idx="3"/>
          </p:cNvCxnSpPr>
          <p:nvPr/>
        </p:nvCxnSpPr>
        <p:spPr>
          <a:xfrm flipH="1">
            <a:off x="4629150" y="2120229"/>
            <a:ext cx="759424" cy="470571"/>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8C654A57-49BE-4F74-AFCE-33192F1F5958}"/>
              </a:ext>
            </a:extLst>
          </p:cNvPr>
          <p:cNvCxnSpPr>
            <a:cxnSpLocks/>
          </p:cNvCxnSpPr>
          <p:nvPr/>
        </p:nvCxnSpPr>
        <p:spPr>
          <a:xfrm>
            <a:off x="5581650" y="1879600"/>
            <a:ext cx="0" cy="812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C6C22BC-F298-4512-8368-03075CA835AB}"/>
              </a:ext>
            </a:extLst>
          </p:cNvPr>
          <p:cNvCxnSpPr>
            <a:cxnSpLocks/>
          </p:cNvCxnSpPr>
          <p:nvPr/>
        </p:nvCxnSpPr>
        <p:spPr>
          <a:xfrm>
            <a:off x="5581650" y="1942307"/>
            <a:ext cx="806450" cy="692943"/>
          </a:xfrm>
          <a:prstGeom prst="line">
            <a:avLst/>
          </a:prstGeom>
        </p:spPr>
        <p:style>
          <a:lnRef idx="1">
            <a:schemeClr val="accent1"/>
          </a:lnRef>
          <a:fillRef idx="0">
            <a:schemeClr val="accent1"/>
          </a:fillRef>
          <a:effectRef idx="0">
            <a:schemeClr val="accent1"/>
          </a:effectRef>
          <a:fontRef idx="minor">
            <a:schemeClr val="tx1"/>
          </a:fontRef>
        </p:style>
      </p:cxnSp>
      <p:sp>
        <p:nvSpPr>
          <p:cNvPr id="3" name="Oval 2">
            <a:extLst>
              <a:ext uri="{FF2B5EF4-FFF2-40B4-BE49-F238E27FC236}">
                <a16:creationId xmlns:a16="http://schemas.microsoft.com/office/drawing/2014/main" id="{A4B6B992-6036-469D-9396-7D5663B4BE40}"/>
              </a:ext>
            </a:extLst>
          </p:cNvPr>
          <p:cNvSpPr/>
          <p:nvPr/>
        </p:nvSpPr>
        <p:spPr>
          <a:xfrm>
            <a:off x="4318001" y="2383631"/>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highlight>
                <a:srgbClr val="FFFF00"/>
              </a:highlight>
            </a:endParaRPr>
          </a:p>
        </p:txBody>
      </p:sp>
      <p:sp>
        <p:nvSpPr>
          <p:cNvPr id="9" name="TextBox 8">
            <a:extLst>
              <a:ext uri="{FF2B5EF4-FFF2-40B4-BE49-F238E27FC236}">
                <a16:creationId xmlns:a16="http://schemas.microsoft.com/office/drawing/2014/main" id="{986FCF13-3D6F-4C66-A5B1-F35B45B2FC0D}"/>
              </a:ext>
            </a:extLst>
          </p:cNvPr>
          <p:cNvSpPr txBox="1"/>
          <p:nvPr/>
        </p:nvSpPr>
        <p:spPr>
          <a:xfrm>
            <a:off x="4356101" y="2406134"/>
            <a:ext cx="508473" cy="369332"/>
          </a:xfrm>
          <a:prstGeom prst="rect">
            <a:avLst/>
          </a:prstGeom>
          <a:noFill/>
        </p:spPr>
        <p:txBody>
          <a:bodyPr wrap="none" rtlCol="0">
            <a:spAutoFit/>
          </a:bodyPr>
          <a:lstStyle/>
          <a:p>
            <a:r>
              <a:rPr lang="en-US" dirty="0"/>
              <a:t>2/5</a:t>
            </a:r>
            <a:endParaRPr lang="de-DE" dirty="0"/>
          </a:p>
        </p:txBody>
      </p:sp>
      <p:sp>
        <p:nvSpPr>
          <p:cNvPr id="5" name="Oval 4">
            <a:extLst>
              <a:ext uri="{FF2B5EF4-FFF2-40B4-BE49-F238E27FC236}">
                <a16:creationId xmlns:a16="http://schemas.microsoft.com/office/drawing/2014/main" id="{5CA94B37-A792-4960-AA38-E25ED8ACD706}"/>
              </a:ext>
            </a:extLst>
          </p:cNvPr>
          <p:cNvSpPr/>
          <p:nvPr/>
        </p:nvSpPr>
        <p:spPr>
          <a:xfrm>
            <a:off x="5298839" y="2455862"/>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 name="TextBox 5">
            <a:extLst>
              <a:ext uri="{FF2B5EF4-FFF2-40B4-BE49-F238E27FC236}">
                <a16:creationId xmlns:a16="http://schemas.microsoft.com/office/drawing/2014/main" id="{FB56EB7B-80D4-417C-9C46-56F31D5F265E}"/>
              </a:ext>
            </a:extLst>
          </p:cNvPr>
          <p:cNvSpPr txBox="1"/>
          <p:nvPr/>
        </p:nvSpPr>
        <p:spPr>
          <a:xfrm>
            <a:off x="5336939" y="2478365"/>
            <a:ext cx="508473" cy="369332"/>
          </a:xfrm>
          <a:prstGeom prst="rect">
            <a:avLst/>
          </a:prstGeom>
          <a:noFill/>
        </p:spPr>
        <p:txBody>
          <a:bodyPr wrap="none" rtlCol="0">
            <a:spAutoFit/>
          </a:bodyPr>
          <a:lstStyle/>
          <a:p>
            <a:r>
              <a:rPr lang="en-US" dirty="0"/>
              <a:t>0/1</a:t>
            </a:r>
            <a:endParaRPr lang="de-DE" dirty="0"/>
          </a:p>
        </p:txBody>
      </p:sp>
      <p:sp>
        <p:nvSpPr>
          <p:cNvPr id="7" name="Oval 6">
            <a:extLst>
              <a:ext uri="{FF2B5EF4-FFF2-40B4-BE49-F238E27FC236}">
                <a16:creationId xmlns:a16="http://schemas.microsoft.com/office/drawing/2014/main" id="{070C65F0-B231-4BDC-A7B2-05B7D468E9B6}"/>
              </a:ext>
            </a:extLst>
          </p:cNvPr>
          <p:cNvSpPr/>
          <p:nvPr/>
        </p:nvSpPr>
        <p:spPr>
          <a:xfrm>
            <a:off x="6089650" y="2459953"/>
            <a:ext cx="546100" cy="503238"/>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DE"/>
          </a:p>
        </p:txBody>
      </p:sp>
      <p:sp>
        <p:nvSpPr>
          <p:cNvPr id="12" name="TextBox 11">
            <a:extLst>
              <a:ext uri="{FF2B5EF4-FFF2-40B4-BE49-F238E27FC236}">
                <a16:creationId xmlns:a16="http://schemas.microsoft.com/office/drawing/2014/main" id="{B898C23A-B213-426D-887B-11011DB2CE24}"/>
              </a:ext>
            </a:extLst>
          </p:cNvPr>
          <p:cNvSpPr txBox="1"/>
          <p:nvPr/>
        </p:nvSpPr>
        <p:spPr>
          <a:xfrm>
            <a:off x="6127750" y="2482456"/>
            <a:ext cx="508473" cy="369332"/>
          </a:xfrm>
          <a:prstGeom prst="rect">
            <a:avLst/>
          </a:prstGeom>
          <a:noFill/>
        </p:spPr>
        <p:txBody>
          <a:bodyPr wrap="none" rtlCol="0">
            <a:spAutoFit/>
          </a:bodyPr>
          <a:lstStyle/>
          <a:p>
            <a:r>
              <a:rPr lang="en-US" dirty="0"/>
              <a:t>1/3</a:t>
            </a:r>
            <a:endParaRPr lang="de-DE" dirty="0"/>
          </a:p>
        </p:txBody>
      </p:sp>
      <p:cxnSp>
        <p:nvCxnSpPr>
          <p:cNvPr id="11" name="Straight Connector 10">
            <a:extLst>
              <a:ext uri="{FF2B5EF4-FFF2-40B4-BE49-F238E27FC236}">
                <a16:creationId xmlns:a16="http://schemas.microsoft.com/office/drawing/2014/main" id="{79F5C424-E35D-4979-8263-9DFF42E8FF38}"/>
              </a:ext>
            </a:extLst>
          </p:cNvPr>
          <p:cNvCxnSpPr>
            <a:cxnSpLocks/>
            <a:stCxn id="3" idx="4"/>
          </p:cNvCxnSpPr>
          <p:nvPr/>
        </p:nvCxnSpPr>
        <p:spPr>
          <a:xfrm flipH="1">
            <a:off x="3194050" y="2886869"/>
            <a:ext cx="1397001" cy="542131"/>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FACA33F-CC02-463A-A1E6-7EB699D591BF}"/>
              </a:ext>
            </a:extLst>
          </p:cNvPr>
          <p:cNvCxnSpPr>
            <a:cxnSpLocks/>
            <a:stCxn id="3" idx="4"/>
          </p:cNvCxnSpPr>
          <p:nvPr/>
        </p:nvCxnSpPr>
        <p:spPr>
          <a:xfrm flipH="1">
            <a:off x="4070351" y="2886869"/>
            <a:ext cx="520700" cy="542131"/>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A04ABDB1-F932-4DF9-A196-CA078FCBE28D}"/>
              </a:ext>
            </a:extLst>
          </p:cNvPr>
          <p:cNvCxnSpPr>
            <a:cxnSpLocks/>
            <a:stCxn id="3" idx="4"/>
          </p:cNvCxnSpPr>
          <p:nvPr/>
        </p:nvCxnSpPr>
        <p:spPr>
          <a:xfrm>
            <a:off x="4591051" y="2886869"/>
            <a:ext cx="486374" cy="580062"/>
          </a:xfrm>
          <a:prstGeom prst="line">
            <a:avLst/>
          </a:prstGeom>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700661CD-975F-4C2D-80B7-8B7E469578D1}"/>
              </a:ext>
            </a:extLst>
          </p:cNvPr>
          <p:cNvSpPr/>
          <p:nvPr/>
        </p:nvSpPr>
        <p:spPr>
          <a:xfrm>
            <a:off x="2851150" y="3316288"/>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8" name="TextBox 17">
            <a:extLst>
              <a:ext uri="{FF2B5EF4-FFF2-40B4-BE49-F238E27FC236}">
                <a16:creationId xmlns:a16="http://schemas.microsoft.com/office/drawing/2014/main" id="{F06F4D34-C444-41A2-947E-45A86EC174F0}"/>
              </a:ext>
            </a:extLst>
          </p:cNvPr>
          <p:cNvSpPr txBox="1"/>
          <p:nvPr/>
        </p:nvSpPr>
        <p:spPr>
          <a:xfrm>
            <a:off x="2857028" y="3383241"/>
            <a:ext cx="508473" cy="369332"/>
          </a:xfrm>
          <a:prstGeom prst="rect">
            <a:avLst/>
          </a:prstGeom>
          <a:noFill/>
        </p:spPr>
        <p:txBody>
          <a:bodyPr wrap="none" rtlCol="0">
            <a:spAutoFit/>
          </a:bodyPr>
          <a:lstStyle/>
          <a:p>
            <a:r>
              <a:rPr lang="en-US" dirty="0"/>
              <a:t>1/2</a:t>
            </a:r>
            <a:endParaRPr lang="de-DE" dirty="0"/>
          </a:p>
        </p:txBody>
      </p:sp>
      <p:sp>
        <p:nvSpPr>
          <p:cNvPr id="21" name="Oval 20">
            <a:extLst>
              <a:ext uri="{FF2B5EF4-FFF2-40B4-BE49-F238E27FC236}">
                <a16:creationId xmlns:a16="http://schemas.microsoft.com/office/drawing/2014/main" id="{CE5A6931-4500-445C-872F-259BA2056FC7}"/>
              </a:ext>
            </a:extLst>
          </p:cNvPr>
          <p:cNvSpPr/>
          <p:nvPr/>
        </p:nvSpPr>
        <p:spPr>
          <a:xfrm>
            <a:off x="3816349" y="3337723"/>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5" name="TextBox 24">
            <a:extLst>
              <a:ext uri="{FF2B5EF4-FFF2-40B4-BE49-F238E27FC236}">
                <a16:creationId xmlns:a16="http://schemas.microsoft.com/office/drawing/2014/main" id="{C2173834-AEBA-436B-8B02-59B9B2D514FD}"/>
              </a:ext>
            </a:extLst>
          </p:cNvPr>
          <p:cNvSpPr txBox="1"/>
          <p:nvPr/>
        </p:nvSpPr>
        <p:spPr>
          <a:xfrm>
            <a:off x="3822227" y="3404676"/>
            <a:ext cx="508473" cy="369332"/>
          </a:xfrm>
          <a:prstGeom prst="rect">
            <a:avLst/>
          </a:prstGeom>
          <a:noFill/>
        </p:spPr>
        <p:txBody>
          <a:bodyPr wrap="none" rtlCol="0">
            <a:spAutoFit/>
          </a:bodyPr>
          <a:lstStyle/>
          <a:p>
            <a:r>
              <a:rPr lang="en-US" dirty="0"/>
              <a:t>0/1</a:t>
            </a:r>
            <a:endParaRPr lang="de-DE" dirty="0"/>
          </a:p>
        </p:txBody>
      </p:sp>
      <p:sp>
        <p:nvSpPr>
          <p:cNvPr id="29" name="Oval 28">
            <a:extLst>
              <a:ext uri="{FF2B5EF4-FFF2-40B4-BE49-F238E27FC236}">
                <a16:creationId xmlns:a16="http://schemas.microsoft.com/office/drawing/2014/main" id="{6EF4707A-5DCE-456F-8F48-D9CA3AC7F4AB}"/>
              </a:ext>
            </a:extLst>
          </p:cNvPr>
          <p:cNvSpPr/>
          <p:nvPr/>
        </p:nvSpPr>
        <p:spPr>
          <a:xfrm>
            <a:off x="4813775" y="3393424"/>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3" name="TextBox 32">
            <a:extLst>
              <a:ext uri="{FF2B5EF4-FFF2-40B4-BE49-F238E27FC236}">
                <a16:creationId xmlns:a16="http://schemas.microsoft.com/office/drawing/2014/main" id="{D0D8C075-D45E-4885-AF2E-B440A1EE4EDF}"/>
              </a:ext>
            </a:extLst>
          </p:cNvPr>
          <p:cNvSpPr txBox="1"/>
          <p:nvPr/>
        </p:nvSpPr>
        <p:spPr>
          <a:xfrm>
            <a:off x="4819653" y="3460377"/>
            <a:ext cx="508473" cy="369332"/>
          </a:xfrm>
          <a:prstGeom prst="rect">
            <a:avLst/>
          </a:prstGeom>
          <a:noFill/>
        </p:spPr>
        <p:txBody>
          <a:bodyPr wrap="none" rtlCol="0">
            <a:spAutoFit/>
          </a:bodyPr>
          <a:lstStyle/>
          <a:p>
            <a:r>
              <a:rPr lang="en-US" dirty="0"/>
              <a:t>0/1</a:t>
            </a:r>
            <a:endParaRPr lang="de-DE" dirty="0"/>
          </a:p>
        </p:txBody>
      </p:sp>
      <p:sp>
        <p:nvSpPr>
          <p:cNvPr id="53" name="TextBox 52">
            <a:extLst>
              <a:ext uri="{FF2B5EF4-FFF2-40B4-BE49-F238E27FC236}">
                <a16:creationId xmlns:a16="http://schemas.microsoft.com/office/drawing/2014/main" id="{7BFB9E50-E126-49D2-80E8-AA89CD02533C}"/>
              </a:ext>
            </a:extLst>
          </p:cNvPr>
          <p:cNvSpPr txBox="1"/>
          <p:nvPr/>
        </p:nvSpPr>
        <p:spPr>
          <a:xfrm>
            <a:off x="6989362" y="2188170"/>
            <a:ext cx="5358000" cy="4247317"/>
          </a:xfrm>
          <a:prstGeom prst="rect">
            <a:avLst/>
          </a:prstGeom>
          <a:noFill/>
        </p:spPr>
        <p:txBody>
          <a:bodyPr wrap="square" rtlCol="0">
            <a:spAutoFit/>
          </a:bodyPr>
          <a:lstStyle/>
          <a:p>
            <a:r>
              <a:rPr lang="en-US" dirty="0"/>
              <a:t>The longer you repeat, the more accurate your </a:t>
            </a:r>
          </a:p>
          <a:p>
            <a:r>
              <a:rPr lang="en-US" dirty="0"/>
              <a:t>estimates become!</a:t>
            </a:r>
          </a:p>
          <a:p>
            <a:endParaRPr lang="en-US" dirty="0"/>
          </a:p>
          <a:p>
            <a:r>
              <a:rPr lang="en-US" dirty="0"/>
              <a:t>After infinite iterations you would obtain a similar</a:t>
            </a:r>
          </a:p>
          <a:p>
            <a:r>
              <a:rPr lang="en-US" dirty="0"/>
              <a:t>Tree as minimax. </a:t>
            </a:r>
          </a:p>
          <a:p>
            <a:endParaRPr lang="en-US" dirty="0"/>
          </a:p>
          <a:p>
            <a:endParaRPr lang="en-US" dirty="0"/>
          </a:p>
          <a:p>
            <a:endParaRPr lang="en-US" dirty="0"/>
          </a:p>
          <a:p>
            <a:endParaRPr lang="en-US" dirty="0"/>
          </a:p>
          <a:p>
            <a:endParaRPr lang="en-US" dirty="0"/>
          </a:p>
          <a:p>
            <a:r>
              <a:rPr lang="en-US" dirty="0"/>
              <a:t>If you ask the system now to pick a move.</a:t>
            </a:r>
          </a:p>
          <a:p>
            <a:r>
              <a:rPr lang="en-US" dirty="0"/>
              <a:t>It would take the left most </a:t>
            </a:r>
            <a:r>
              <a:rPr lang="en-US" dirty="0" err="1"/>
              <a:t>childnode</a:t>
            </a:r>
            <a:r>
              <a:rPr lang="en-US" dirty="0"/>
              <a:t> of the </a:t>
            </a:r>
            <a:r>
              <a:rPr lang="en-US" dirty="0" err="1"/>
              <a:t>rootnode</a:t>
            </a:r>
            <a:r>
              <a:rPr lang="en-US" dirty="0"/>
              <a:t>.</a:t>
            </a:r>
          </a:p>
          <a:p>
            <a:r>
              <a:rPr lang="en-US" dirty="0"/>
              <a:t>Not because it has the highest chance but because</a:t>
            </a:r>
          </a:p>
          <a:p>
            <a:r>
              <a:rPr lang="en-US" dirty="0"/>
              <a:t>It was visited most often.</a:t>
            </a:r>
          </a:p>
          <a:p>
            <a:endParaRPr lang="en-US" dirty="0"/>
          </a:p>
        </p:txBody>
      </p:sp>
      <p:cxnSp>
        <p:nvCxnSpPr>
          <p:cNvPr id="13" name="Straight Connector 12">
            <a:extLst>
              <a:ext uri="{FF2B5EF4-FFF2-40B4-BE49-F238E27FC236}">
                <a16:creationId xmlns:a16="http://schemas.microsoft.com/office/drawing/2014/main" id="{2336BB3F-66AE-4E88-949C-587B9735DBE6}"/>
              </a:ext>
            </a:extLst>
          </p:cNvPr>
          <p:cNvCxnSpPr>
            <a:cxnSpLocks/>
          </p:cNvCxnSpPr>
          <p:nvPr/>
        </p:nvCxnSpPr>
        <p:spPr>
          <a:xfrm flipH="1">
            <a:off x="2625962" y="3829709"/>
            <a:ext cx="520700" cy="542131"/>
          </a:xfrm>
          <a:prstGeom prst="line">
            <a:avLst/>
          </a:prstGeom>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438B89EE-F04E-4E72-8189-F682A9914306}"/>
              </a:ext>
            </a:extLst>
          </p:cNvPr>
          <p:cNvSpPr/>
          <p:nvPr/>
        </p:nvSpPr>
        <p:spPr>
          <a:xfrm>
            <a:off x="2419350" y="4248945"/>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9" name="TextBox 18">
            <a:extLst>
              <a:ext uri="{FF2B5EF4-FFF2-40B4-BE49-F238E27FC236}">
                <a16:creationId xmlns:a16="http://schemas.microsoft.com/office/drawing/2014/main" id="{9767E543-F2C2-4BAC-81C6-6C834D3A61A5}"/>
              </a:ext>
            </a:extLst>
          </p:cNvPr>
          <p:cNvSpPr txBox="1"/>
          <p:nvPr/>
        </p:nvSpPr>
        <p:spPr>
          <a:xfrm>
            <a:off x="2459677" y="4315898"/>
            <a:ext cx="508473" cy="369332"/>
          </a:xfrm>
          <a:prstGeom prst="rect">
            <a:avLst/>
          </a:prstGeom>
          <a:noFill/>
        </p:spPr>
        <p:txBody>
          <a:bodyPr wrap="none" rtlCol="0">
            <a:spAutoFit/>
          </a:bodyPr>
          <a:lstStyle/>
          <a:p>
            <a:r>
              <a:rPr lang="en-US" dirty="0"/>
              <a:t>0/1</a:t>
            </a:r>
            <a:endParaRPr lang="de-DE" dirty="0"/>
          </a:p>
        </p:txBody>
      </p:sp>
      <p:cxnSp>
        <p:nvCxnSpPr>
          <p:cNvPr id="20" name="Straight Connector 19">
            <a:extLst>
              <a:ext uri="{FF2B5EF4-FFF2-40B4-BE49-F238E27FC236}">
                <a16:creationId xmlns:a16="http://schemas.microsoft.com/office/drawing/2014/main" id="{F5657061-CC1D-4648-9161-C32976DE6B1D}"/>
              </a:ext>
            </a:extLst>
          </p:cNvPr>
          <p:cNvCxnSpPr>
            <a:cxnSpLocks/>
            <a:endCxn id="7" idx="4"/>
          </p:cNvCxnSpPr>
          <p:nvPr/>
        </p:nvCxnSpPr>
        <p:spPr>
          <a:xfrm flipV="1">
            <a:off x="5930900" y="2963191"/>
            <a:ext cx="431800" cy="856336"/>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42473A7B-24D2-466F-8181-757CE94282D0}"/>
              </a:ext>
            </a:extLst>
          </p:cNvPr>
          <p:cNvCxnSpPr>
            <a:cxnSpLocks/>
            <a:endCxn id="7" idx="4"/>
          </p:cNvCxnSpPr>
          <p:nvPr/>
        </p:nvCxnSpPr>
        <p:spPr>
          <a:xfrm flipH="1" flipV="1">
            <a:off x="6362700" y="2963191"/>
            <a:ext cx="876300" cy="931619"/>
          </a:xfrm>
          <a:prstGeom prst="line">
            <a:avLst/>
          </a:prstGeom>
        </p:spPr>
        <p:style>
          <a:lnRef idx="1">
            <a:schemeClr val="accent1"/>
          </a:lnRef>
          <a:fillRef idx="0">
            <a:schemeClr val="accent1"/>
          </a:fillRef>
          <a:effectRef idx="0">
            <a:schemeClr val="accent1"/>
          </a:effectRef>
          <a:fontRef idx="minor">
            <a:schemeClr val="tx1"/>
          </a:fontRef>
        </p:style>
      </p:cxnSp>
      <p:sp>
        <p:nvSpPr>
          <p:cNvPr id="34" name="Oval 33">
            <a:extLst>
              <a:ext uri="{FF2B5EF4-FFF2-40B4-BE49-F238E27FC236}">
                <a16:creationId xmlns:a16="http://schemas.microsoft.com/office/drawing/2014/main" id="{91977633-22BD-4FA2-BFE8-CAE1F6790D16}"/>
              </a:ext>
            </a:extLst>
          </p:cNvPr>
          <p:cNvSpPr/>
          <p:nvPr/>
        </p:nvSpPr>
        <p:spPr>
          <a:xfrm>
            <a:off x="5747701" y="3719513"/>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6" name="TextBox 35">
            <a:extLst>
              <a:ext uri="{FF2B5EF4-FFF2-40B4-BE49-F238E27FC236}">
                <a16:creationId xmlns:a16="http://schemas.microsoft.com/office/drawing/2014/main" id="{9470D642-F76F-4D01-B182-71DA46166970}"/>
              </a:ext>
            </a:extLst>
          </p:cNvPr>
          <p:cNvSpPr txBox="1"/>
          <p:nvPr/>
        </p:nvSpPr>
        <p:spPr>
          <a:xfrm>
            <a:off x="5791675" y="3812665"/>
            <a:ext cx="508473" cy="369332"/>
          </a:xfrm>
          <a:prstGeom prst="rect">
            <a:avLst/>
          </a:prstGeom>
          <a:noFill/>
        </p:spPr>
        <p:txBody>
          <a:bodyPr wrap="none" rtlCol="0">
            <a:spAutoFit/>
          </a:bodyPr>
          <a:lstStyle/>
          <a:p>
            <a:r>
              <a:rPr lang="en-US" dirty="0"/>
              <a:t>1/1</a:t>
            </a:r>
            <a:endParaRPr lang="de-DE" dirty="0"/>
          </a:p>
        </p:txBody>
      </p:sp>
      <p:sp>
        <p:nvSpPr>
          <p:cNvPr id="38" name="Oval 37">
            <a:extLst>
              <a:ext uri="{FF2B5EF4-FFF2-40B4-BE49-F238E27FC236}">
                <a16:creationId xmlns:a16="http://schemas.microsoft.com/office/drawing/2014/main" id="{D7E2C99B-5CC3-46D1-B118-8B206BB6440D}"/>
              </a:ext>
            </a:extLst>
          </p:cNvPr>
          <p:cNvSpPr/>
          <p:nvPr/>
        </p:nvSpPr>
        <p:spPr>
          <a:xfrm>
            <a:off x="6983014" y="3817527"/>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0" name="TextBox 39">
            <a:extLst>
              <a:ext uri="{FF2B5EF4-FFF2-40B4-BE49-F238E27FC236}">
                <a16:creationId xmlns:a16="http://schemas.microsoft.com/office/drawing/2014/main" id="{6707D30C-5158-471F-A624-69FACBDEB5F6}"/>
              </a:ext>
            </a:extLst>
          </p:cNvPr>
          <p:cNvSpPr txBox="1"/>
          <p:nvPr/>
        </p:nvSpPr>
        <p:spPr>
          <a:xfrm>
            <a:off x="7026988" y="3910679"/>
            <a:ext cx="508473" cy="369332"/>
          </a:xfrm>
          <a:prstGeom prst="rect">
            <a:avLst/>
          </a:prstGeom>
          <a:noFill/>
        </p:spPr>
        <p:txBody>
          <a:bodyPr wrap="none" rtlCol="0">
            <a:spAutoFit/>
          </a:bodyPr>
          <a:lstStyle/>
          <a:p>
            <a:r>
              <a:rPr lang="en-US" dirty="0"/>
              <a:t>0/1</a:t>
            </a:r>
            <a:endParaRPr lang="de-DE" dirty="0"/>
          </a:p>
        </p:txBody>
      </p:sp>
    </p:spTree>
    <p:extLst>
      <p:ext uri="{BB962C8B-B14F-4D97-AF65-F5344CB8AC3E}">
        <p14:creationId xmlns:p14="http://schemas.microsoft.com/office/powerpoint/2010/main" val="312914008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50858C-23E0-46CF-8ADE-657909A9CD76}"/>
              </a:ext>
            </a:extLst>
          </p:cNvPr>
          <p:cNvSpPr>
            <a:spLocks noGrp="1"/>
          </p:cNvSpPr>
          <p:nvPr>
            <p:ph type="title"/>
          </p:nvPr>
        </p:nvSpPr>
        <p:spPr/>
        <p:txBody>
          <a:bodyPr/>
          <a:lstStyle/>
          <a:p>
            <a:r>
              <a:rPr lang="en-US" dirty="0"/>
              <a:t>MCTS is domain independent!</a:t>
            </a:r>
            <a:endParaRPr lang="de-DE" dirty="0"/>
          </a:p>
        </p:txBody>
      </p:sp>
      <p:sp>
        <p:nvSpPr>
          <p:cNvPr id="3" name="Content Placeholder 2">
            <a:extLst>
              <a:ext uri="{FF2B5EF4-FFF2-40B4-BE49-F238E27FC236}">
                <a16:creationId xmlns:a16="http://schemas.microsoft.com/office/drawing/2014/main" id="{D92053D8-BE4B-41F6-B720-10E9A00247C9}"/>
              </a:ext>
            </a:extLst>
          </p:cNvPr>
          <p:cNvSpPr>
            <a:spLocks noGrp="1"/>
          </p:cNvSpPr>
          <p:nvPr>
            <p:ph idx="1"/>
          </p:nvPr>
        </p:nvSpPr>
        <p:spPr/>
        <p:txBody>
          <a:bodyPr/>
          <a:lstStyle/>
          <a:p>
            <a:r>
              <a:rPr lang="en-US" dirty="0"/>
              <a:t>In addition of being effective in situation with a very high branching factor MCTS is domain independent.</a:t>
            </a:r>
            <a:endParaRPr lang="de-DE" dirty="0"/>
          </a:p>
        </p:txBody>
      </p:sp>
      <p:pic>
        <p:nvPicPr>
          <p:cNvPr id="5" name="Picture 2" descr="A picture containing chessman, indoor, set, lamp&#10;&#10;Description automatically generated">
            <a:extLst>
              <a:ext uri="{FF2B5EF4-FFF2-40B4-BE49-F238E27FC236}">
                <a16:creationId xmlns:a16="http://schemas.microsoft.com/office/drawing/2014/main" id="{CC59DF92-840B-4AEA-B187-9F8F655F50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9686" y="3429000"/>
            <a:ext cx="3276459" cy="1796270"/>
          </a:xfrm>
          <a:prstGeom prst="rect">
            <a:avLst/>
          </a:prstGeom>
          <a:noFill/>
        </p:spPr>
      </p:pic>
      <p:pic>
        <p:nvPicPr>
          <p:cNvPr id="7" name="Picture 6">
            <a:extLst>
              <a:ext uri="{FF2B5EF4-FFF2-40B4-BE49-F238E27FC236}">
                <a16:creationId xmlns:a16="http://schemas.microsoft.com/office/drawing/2014/main" id="{7E0E5865-284B-4BE9-B3C7-D17C3DFE10C1}"/>
              </a:ext>
            </a:extLst>
          </p:cNvPr>
          <p:cNvPicPr>
            <a:picLocks noChangeAspect="1"/>
          </p:cNvPicPr>
          <p:nvPr/>
        </p:nvPicPr>
        <p:blipFill>
          <a:blip r:embed="rId3"/>
          <a:stretch>
            <a:fillRect/>
          </a:stretch>
        </p:blipFill>
        <p:spPr>
          <a:xfrm>
            <a:off x="4900612" y="2801937"/>
            <a:ext cx="2581275" cy="2905125"/>
          </a:xfrm>
          <a:prstGeom prst="rect">
            <a:avLst/>
          </a:prstGeom>
        </p:spPr>
      </p:pic>
      <p:sp>
        <p:nvSpPr>
          <p:cNvPr id="11" name="TextBox 10">
            <a:extLst>
              <a:ext uri="{FF2B5EF4-FFF2-40B4-BE49-F238E27FC236}">
                <a16:creationId xmlns:a16="http://schemas.microsoft.com/office/drawing/2014/main" id="{A3E0A9F6-4522-49BC-949D-4E0B49AE6C3F}"/>
              </a:ext>
            </a:extLst>
          </p:cNvPr>
          <p:cNvSpPr txBox="1"/>
          <p:nvPr/>
        </p:nvSpPr>
        <p:spPr>
          <a:xfrm>
            <a:off x="5791200" y="6037043"/>
            <a:ext cx="6096000" cy="646331"/>
          </a:xfrm>
          <a:prstGeom prst="rect">
            <a:avLst/>
          </a:prstGeom>
          <a:noFill/>
        </p:spPr>
        <p:txBody>
          <a:bodyPr wrap="square">
            <a:spAutoFit/>
          </a:bodyPr>
          <a:lstStyle/>
          <a:p>
            <a:r>
              <a:rPr lang="de-DE" dirty="0"/>
              <a:t>https://www.youtube.com/watch?v=u90TbxK7VEA&amp;ab_channel=TwoMinutePapers</a:t>
            </a:r>
          </a:p>
        </p:txBody>
      </p:sp>
      <p:pic>
        <p:nvPicPr>
          <p:cNvPr id="9" name="Picture 8">
            <a:extLst>
              <a:ext uri="{FF2B5EF4-FFF2-40B4-BE49-F238E27FC236}">
                <a16:creationId xmlns:a16="http://schemas.microsoft.com/office/drawing/2014/main" id="{642D36D3-430F-4443-BE90-649D8A3E9F17}"/>
              </a:ext>
            </a:extLst>
          </p:cNvPr>
          <p:cNvPicPr>
            <a:picLocks noChangeAspect="1"/>
          </p:cNvPicPr>
          <p:nvPr/>
        </p:nvPicPr>
        <p:blipFill>
          <a:blip r:embed="rId4"/>
          <a:stretch>
            <a:fillRect/>
          </a:stretch>
        </p:blipFill>
        <p:spPr>
          <a:xfrm>
            <a:off x="7531100" y="2295526"/>
            <a:ext cx="1714500" cy="1351321"/>
          </a:xfrm>
          <a:prstGeom prst="rect">
            <a:avLst/>
          </a:prstGeom>
        </p:spPr>
      </p:pic>
      <p:pic>
        <p:nvPicPr>
          <p:cNvPr id="15" name="Picture 14">
            <a:extLst>
              <a:ext uri="{FF2B5EF4-FFF2-40B4-BE49-F238E27FC236}">
                <a16:creationId xmlns:a16="http://schemas.microsoft.com/office/drawing/2014/main" id="{F1EED801-15A5-4889-855B-A0F727EE4354}"/>
              </a:ext>
            </a:extLst>
          </p:cNvPr>
          <p:cNvPicPr>
            <a:picLocks noChangeAspect="1"/>
          </p:cNvPicPr>
          <p:nvPr/>
        </p:nvPicPr>
        <p:blipFill>
          <a:blip r:embed="rId5"/>
          <a:stretch>
            <a:fillRect/>
          </a:stretch>
        </p:blipFill>
        <p:spPr>
          <a:xfrm>
            <a:off x="8503999" y="2698749"/>
            <a:ext cx="3383201" cy="3111500"/>
          </a:xfrm>
          <a:prstGeom prst="rect">
            <a:avLst/>
          </a:prstGeom>
        </p:spPr>
      </p:pic>
    </p:spTree>
    <p:extLst>
      <p:ext uri="{BB962C8B-B14F-4D97-AF65-F5344CB8AC3E}">
        <p14:creationId xmlns:p14="http://schemas.microsoft.com/office/powerpoint/2010/main" val="401787311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72852D-47D7-4980-B824-D453F34399AB}"/>
              </a:ext>
            </a:extLst>
          </p:cNvPr>
          <p:cNvSpPr>
            <a:spLocks noGrp="1"/>
          </p:cNvSpPr>
          <p:nvPr>
            <p:ph type="title"/>
          </p:nvPr>
        </p:nvSpPr>
        <p:spPr/>
        <p:txBody>
          <a:bodyPr/>
          <a:lstStyle/>
          <a:p>
            <a:r>
              <a:rPr lang="en-US" dirty="0"/>
              <a:t>Bandit Based Methods</a:t>
            </a:r>
            <a:endParaRPr lang="de-DE" dirty="0"/>
          </a:p>
        </p:txBody>
      </p:sp>
      <p:sp>
        <p:nvSpPr>
          <p:cNvPr id="3" name="Content Placeholder 2">
            <a:extLst>
              <a:ext uri="{FF2B5EF4-FFF2-40B4-BE49-F238E27FC236}">
                <a16:creationId xmlns:a16="http://schemas.microsoft.com/office/drawing/2014/main" id="{5D91FAB2-3531-4555-906A-19CD4CBE0D73}"/>
              </a:ext>
            </a:extLst>
          </p:cNvPr>
          <p:cNvSpPr>
            <a:spLocks noGrp="1"/>
          </p:cNvSpPr>
          <p:nvPr>
            <p:ph idx="1"/>
          </p:nvPr>
        </p:nvSpPr>
        <p:spPr>
          <a:xfrm>
            <a:off x="838200" y="2687781"/>
            <a:ext cx="10515600" cy="3489181"/>
          </a:xfrm>
        </p:spPr>
        <p:txBody>
          <a:bodyPr>
            <a:normAutofit/>
          </a:bodyPr>
          <a:lstStyle/>
          <a:p>
            <a:r>
              <a:rPr lang="de-DE" dirty="0"/>
              <a:t>Exploration Only</a:t>
            </a:r>
          </a:p>
          <a:p>
            <a:r>
              <a:rPr lang="de-DE" dirty="0"/>
              <a:t>Exploitation Only</a:t>
            </a:r>
          </a:p>
          <a:p>
            <a:r>
              <a:rPr lang="de-DE" dirty="0"/>
              <a:t>Epsilon Greedy</a:t>
            </a:r>
          </a:p>
          <a:p>
            <a:endParaRPr lang="de-DE" dirty="0"/>
          </a:p>
          <a:p>
            <a:r>
              <a:rPr lang="de-DE" dirty="0">
                <a:hlinkClick r:id="rId3"/>
              </a:rPr>
              <a:t>https://www.youtube.com/watch?v=e3L4VocZnnQ&amp;ab_channel=ritvikmath</a:t>
            </a:r>
            <a:endParaRPr lang="de-DE" dirty="0"/>
          </a:p>
          <a:p>
            <a:endParaRPr lang="de-DE" dirty="0"/>
          </a:p>
        </p:txBody>
      </p:sp>
      <p:pic>
        <p:nvPicPr>
          <p:cNvPr id="10242" name="Picture 2" descr="Diagram&#10;&#10;Description automatically generated">
            <a:extLst>
              <a:ext uri="{FF2B5EF4-FFF2-40B4-BE49-F238E27FC236}">
                <a16:creationId xmlns:a16="http://schemas.microsoft.com/office/drawing/2014/main" id="{2AE04115-A94F-4D07-89BD-23C1454E0C7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83541" y="1442985"/>
            <a:ext cx="5611220" cy="3156311"/>
          </a:xfrm>
          <a:prstGeom prst="rect">
            <a:avLst/>
          </a:prstGeom>
          <a:noFill/>
        </p:spPr>
      </p:pic>
    </p:spTree>
    <p:extLst>
      <p:ext uri="{BB962C8B-B14F-4D97-AF65-F5344CB8AC3E}">
        <p14:creationId xmlns:p14="http://schemas.microsoft.com/office/powerpoint/2010/main" val="224214066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AE935B-55B0-428D-BCB3-67A4E8842B8B}"/>
              </a:ext>
            </a:extLst>
          </p:cNvPr>
          <p:cNvSpPr>
            <a:spLocks noGrp="1"/>
          </p:cNvSpPr>
          <p:nvPr>
            <p:ph type="title"/>
          </p:nvPr>
        </p:nvSpPr>
        <p:spPr/>
        <p:txBody>
          <a:bodyPr/>
          <a:lstStyle/>
          <a:p>
            <a:r>
              <a:rPr lang="en-US" b="0" i="0" dirty="0">
                <a:solidFill>
                  <a:srgbClr val="171717"/>
                </a:solidFill>
                <a:effectLst/>
                <a:latin typeface="Segoe UI" panose="020B0502040204020203" pitchFamily="34" charset="0"/>
              </a:rPr>
              <a:t>Upper confidence bound, version 1 (</a:t>
            </a:r>
            <a:r>
              <a:rPr lang="en-US" dirty="0"/>
              <a:t>UCB 1) Strategy</a:t>
            </a:r>
            <a:endParaRPr lang="de-DE" dirty="0"/>
          </a:p>
        </p:txBody>
      </p:sp>
      <p:sp>
        <p:nvSpPr>
          <p:cNvPr id="3" name="Content Placeholder 2">
            <a:extLst>
              <a:ext uri="{FF2B5EF4-FFF2-40B4-BE49-F238E27FC236}">
                <a16:creationId xmlns:a16="http://schemas.microsoft.com/office/drawing/2014/main" id="{F1B48164-C951-42DE-A685-E49990931DFD}"/>
              </a:ext>
            </a:extLst>
          </p:cNvPr>
          <p:cNvSpPr>
            <a:spLocks noGrp="1"/>
          </p:cNvSpPr>
          <p:nvPr>
            <p:ph idx="1"/>
          </p:nvPr>
        </p:nvSpPr>
        <p:spPr/>
        <p:txBody>
          <a:bodyPr>
            <a:normAutofit/>
          </a:bodyPr>
          <a:lstStyle/>
          <a:p>
            <a:r>
              <a:rPr lang="en-US" dirty="0"/>
              <a:t>When you are uncertain about your estimate of the value of a move. </a:t>
            </a:r>
          </a:p>
          <a:p>
            <a:pPr marL="0" indent="0">
              <a:buNone/>
            </a:pPr>
            <a:endParaRPr lang="de-DE" dirty="0"/>
          </a:p>
          <a:p>
            <a:r>
              <a:rPr lang="de-DE" dirty="0"/>
              <a:t>At each Time t, Pick Move such that </a:t>
            </a:r>
          </a:p>
          <a:p>
            <a:r>
              <a:rPr lang="de-DE" dirty="0"/>
              <a:t>Mü_r + sqrt(2ln(t)/N_t(r)) is maximized </a:t>
            </a:r>
          </a:p>
          <a:p>
            <a:r>
              <a:rPr lang="de-DE" dirty="0"/>
              <a:t>Where mü_r is the expoitation and the rest is the exploration. </a:t>
            </a:r>
          </a:p>
          <a:p>
            <a:pPr marL="0" indent="0">
              <a:buNone/>
            </a:pPr>
            <a:endParaRPr lang="de-DE" dirty="0">
              <a:hlinkClick r:id="rId3"/>
            </a:endParaRPr>
          </a:p>
          <a:p>
            <a:r>
              <a:rPr lang="de-DE" dirty="0">
                <a:hlinkClick r:id="rId3"/>
              </a:rPr>
              <a:t>https://www.youtube.com/watch?v=FgmMK6RPU1c&amp;ab_channel=ritvikmath</a:t>
            </a:r>
            <a:endParaRPr lang="de-DE" dirty="0"/>
          </a:p>
          <a:p>
            <a:endParaRPr lang="de-DE" dirty="0"/>
          </a:p>
        </p:txBody>
      </p:sp>
    </p:spTree>
    <p:extLst>
      <p:ext uri="{BB962C8B-B14F-4D97-AF65-F5344CB8AC3E}">
        <p14:creationId xmlns:p14="http://schemas.microsoft.com/office/powerpoint/2010/main" val="53082985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ED4EB8-58AC-4AE7-AF25-C467D69510D9}"/>
              </a:ext>
            </a:extLst>
          </p:cNvPr>
          <p:cNvSpPr>
            <a:spLocks noGrp="1"/>
          </p:cNvSpPr>
          <p:nvPr>
            <p:ph type="title"/>
          </p:nvPr>
        </p:nvSpPr>
        <p:spPr/>
        <p:txBody>
          <a:bodyPr/>
          <a:lstStyle/>
          <a:p>
            <a:r>
              <a:rPr lang="en-US" dirty="0"/>
              <a:t>Lab</a:t>
            </a:r>
            <a:endParaRPr lang="de-DE" dirty="0"/>
          </a:p>
        </p:txBody>
      </p:sp>
      <p:sp>
        <p:nvSpPr>
          <p:cNvPr id="9" name="TextBox 8">
            <a:extLst>
              <a:ext uri="{FF2B5EF4-FFF2-40B4-BE49-F238E27FC236}">
                <a16:creationId xmlns:a16="http://schemas.microsoft.com/office/drawing/2014/main" id="{C6CAFAA6-5831-4EA4-AD3B-E1C80716BE89}"/>
              </a:ext>
            </a:extLst>
          </p:cNvPr>
          <p:cNvSpPr txBox="1"/>
          <p:nvPr/>
        </p:nvSpPr>
        <p:spPr>
          <a:xfrm>
            <a:off x="920750" y="2159000"/>
            <a:ext cx="9429750" cy="4401205"/>
          </a:xfrm>
          <a:prstGeom prst="rect">
            <a:avLst/>
          </a:prstGeom>
          <a:noFill/>
        </p:spPr>
        <p:txBody>
          <a:bodyPr wrap="square">
            <a:spAutoFit/>
          </a:bodyPr>
          <a:lstStyle/>
          <a:p>
            <a:r>
              <a:rPr lang="en-US" sz="1400" b="1" dirty="0"/>
              <a:t>Basic Rules</a:t>
            </a:r>
            <a:r>
              <a:rPr lang="en-US" sz="1400" dirty="0"/>
              <a:t>: </a:t>
            </a:r>
          </a:p>
          <a:p>
            <a:pPr marL="285750" indent="-285750">
              <a:buFont typeface="Arial" panose="020B0604020202020204" pitchFamily="34" charset="0"/>
              <a:buChar char="•"/>
            </a:pPr>
            <a:r>
              <a:rPr lang="en-US" sz="1400" dirty="0"/>
              <a:t>Play always moves around the board in a counter-clockwise circle (to the right) </a:t>
            </a:r>
          </a:p>
          <a:p>
            <a:pPr marL="285750" indent="-285750">
              <a:buFont typeface="Arial" panose="020B0604020202020204" pitchFamily="34" charset="0"/>
              <a:buChar char="•"/>
            </a:pPr>
            <a:r>
              <a:rPr lang="en-US" sz="1400" dirty="0"/>
              <a:t>* The store on your right belongs to you. That is where you keep the seeds you win. </a:t>
            </a:r>
          </a:p>
          <a:p>
            <a:pPr marL="285750" indent="-285750">
              <a:buFont typeface="Arial" panose="020B0604020202020204" pitchFamily="34" charset="0"/>
              <a:buChar char="•"/>
            </a:pPr>
            <a:r>
              <a:rPr lang="en-US" sz="1400" dirty="0"/>
              <a:t>* The six pits near you are your pits. </a:t>
            </a:r>
          </a:p>
          <a:p>
            <a:pPr marL="285750" indent="-285750">
              <a:buFont typeface="Arial" panose="020B0604020202020204" pitchFamily="34" charset="0"/>
              <a:buChar char="•"/>
            </a:pPr>
            <a:r>
              <a:rPr lang="en-US" sz="1400" dirty="0"/>
              <a:t>* Only use one hand to pick up and put down seeds. </a:t>
            </a:r>
          </a:p>
          <a:p>
            <a:pPr marL="285750" indent="-285750">
              <a:buFont typeface="Arial" panose="020B0604020202020204" pitchFamily="34" charset="0"/>
              <a:buChar char="•"/>
            </a:pPr>
            <a:r>
              <a:rPr lang="en-US" sz="1400" dirty="0"/>
              <a:t>* Once you touch the seeds in a pit, you must move those seeds. </a:t>
            </a:r>
          </a:p>
          <a:p>
            <a:pPr marL="285750" indent="-285750">
              <a:buFont typeface="Arial" panose="020B0604020202020204" pitchFamily="34" charset="0"/>
              <a:buChar char="•"/>
            </a:pPr>
            <a:r>
              <a:rPr lang="en-US" sz="1400" dirty="0"/>
              <a:t>* Only put seeds in your own store, not your opponent’s store.</a:t>
            </a:r>
          </a:p>
          <a:p>
            <a:endParaRPr lang="en-US" sz="1400" dirty="0"/>
          </a:p>
          <a:p>
            <a:r>
              <a:rPr lang="en-US" sz="1400" b="1" dirty="0"/>
              <a:t>Starting the Game</a:t>
            </a:r>
            <a:r>
              <a:rPr lang="en-US" sz="1400" dirty="0"/>
              <a:t>: On a turn, a player picks up all the seeds in one pit and “sows” them to the right, placing one seed in each of the pits along the way. If you come to your store, then add a seed to your store and continue. You may end up putting seeds in your opponent’s pits along the way. Play alternates back and forth, with opponents picking up the seeds in one of their pits and distributing them one at a time into the pits on the right, beginning in the pit immediately to the right. </a:t>
            </a:r>
          </a:p>
          <a:p>
            <a:endParaRPr lang="en-US" sz="1400" dirty="0"/>
          </a:p>
          <a:p>
            <a:r>
              <a:rPr lang="en-US" sz="1400" b="1" dirty="0"/>
              <a:t>Special Rules: </a:t>
            </a:r>
          </a:p>
          <a:p>
            <a:r>
              <a:rPr lang="en-US" sz="1400" dirty="0"/>
              <a:t>*When the last seed in your hand lands in your store, take another turn. </a:t>
            </a:r>
          </a:p>
          <a:p>
            <a:r>
              <a:rPr lang="en-US" sz="1400" dirty="0"/>
              <a:t>*When the last seed in your hand lands in one of your own pits, if that pit had been empty you get to keep all of the seeds in your opponents pit on the opposite side. Put those captured seeds, as well as the last seed that you just played on your side, into the store. </a:t>
            </a:r>
          </a:p>
          <a:p>
            <a:r>
              <a:rPr lang="en-US" sz="1400" b="1" dirty="0"/>
              <a:t>Ending the Game: </a:t>
            </a:r>
            <a:r>
              <a:rPr lang="en-US" sz="1400" dirty="0"/>
              <a:t>The game is over when one player’s pits are completely empty. The other player takes the seeds remaining in her pits and puts those seeds in her store. Count up the seeds. Whoever has the most seeds wins. </a:t>
            </a:r>
            <a:endParaRPr lang="de-DE" sz="1400" dirty="0"/>
          </a:p>
        </p:txBody>
      </p:sp>
      <p:pic>
        <p:nvPicPr>
          <p:cNvPr id="11" name="Picture 10">
            <a:extLst>
              <a:ext uri="{FF2B5EF4-FFF2-40B4-BE49-F238E27FC236}">
                <a16:creationId xmlns:a16="http://schemas.microsoft.com/office/drawing/2014/main" id="{2FD462AB-92EA-4000-80DB-E522B3D9D307}"/>
              </a:ext>
            </a:extLst>
          </p:cNvPr>
          <p:cNvPicPr>
            <a:picLocks noChangeAspect="1"/>
          </p:cNvPicPr>
          <p:nvPr/>
        </p:nvPicPr>
        <p:blipFill>
          <a:blip r:embed="rId2"/>
          <a:stretch>
            <a:fillRect/>
          </a:stretch>
        </p:blipFill>
        <p:spPr>
          <a:xfrm>
            <a:off x="3962400" y="131762"/>
            <a:ext cx="7391400" cy="1971675"/>
          </a:xfrm>
          <a:prstGeom prst="rect">
            <a:avLst/>
          </a:prstGeom>
        </p:spPr>
      </p:pic>
    </p:spTree>
    <p:extLst>
      <p:ext uri="{BB962C8B-B14F-4D97-AF65-F5344CB8AC3E}">
        <p14:creationId xmlns:p14="http://schemas.microsoft.com/office/powerpoint/2010/main" val="64073427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1DB432-368C-4DE2-AE21-E68C1390880C}"/>
              </a:ext>
            </a:extLst>
          </p:cNvPr>
          <p:cNvSpPr>
            <a:spLocks noGrp="1"/>
          </p:cNvSpPr>
          <p:nvPr>
            <p:ph type="title"/>
          </p:nvPr>
        </p:nvSpPr>
        <p:spPr/>
        <p:txBody>
          <a:bodyPr/>
          <a:lstStyle/>
          <a:p>
            <a:r>
              <a:rPr lang="en-US" dirty="0"/>
              <a:t>Game of Mancala</a:t>
            </a:r>
            <a:endParaRPr lang="de-DE" dirty="0"/>
          </a:p>
        </p:txBody>
      </p:sp>
      <p:sp>
        <p:nvSpPr>
          <p:cNvPr id="3" name="Content Placeholder 2">
            <a:extLst>
              <a:ext uri="{FF2B5EF4-FFF2-40B4-BE49-F238E27FC236}">
                <a16:creationId xmlns:a16="http://schemas.microsoft.com/office/drawing/2014/main" id="{F94D85D2-54EA-413E-A299-77141BE8F6F7}"/>
              </a:ext>
            </a:extLst>
          </p:cNvPr>
          <p:cNvSpPr>
            <a:spLocks noGrp="1"/>
          </p:cNvSpPr>
          <p:nvPr>
            <p:ph idx="1"/>
          </p:nvPr>
        </p:nvSpPr>
        <p:spPr/>
        <p:txBody>
          <a:bodyPr/>
          <a:lstStyle/>
          <a:p>
            <a:r>
              <a:rPr lang="de-DE" dirty="0"/>
              <a:t>https://github.com/metzzo/mancala</a:t>
            </a:r>
          </a:p>
        </p:txBody>
      </p:sp>
      <p:pic>
        <p:nvPicPr>
          <p:cNvPr id="5" name="Picture 4">
            <a:extLst>
              <a:ext uri="{FF2B5EF4-FFF2-40B4-BE49-F238E27FC236}">
                <a16:creationId xmlns:a16="http://schemas.microsoft.com/office/drawing/2014/main" id="{C74E1B61-AF30-4A4B-86FE-ABAA9CC8ECE1}"/>
              </a:ext>
            </a:extLst>
          </p:cNvPr>
          <p:cNvPicPr>
            <a:picLocks noChangeAspect="1"/>
          </p:cNvPicPr>
          <p:nvPr/>
        </p:nvPicPr>
        <p:blipFill>
          <a:blip r:embed="rId3"/>
          <a:stretch>
            <a:fillRect/>
          </a:stretch>
        </p:blipFill>
        <p:spPr>
          <a:xfrm>
            <a:off x="1209040" y="2486428"/>
            <a:ext cx="4933235" cy="4100352"/>
          </a:xfrm>
          <a:prstGeom prst="rect">
            <a:avLst/>
          </a:prstGeom>
        </p:spPr>
      </p:pic>
      <p:pic>
        <p:nvPicPr>
          <p:cNvPr id="7" name="Picture 6">
            <a:extLst>
              <a:ext uri="{FF2B5EF4-FFF2-40B4-BE49-F238E27FC236}">
                <a16:creationId xmlns:a16="http://schemas.microsoft.com/office/drawing/2014/main" id="{FEF118EB-6478-4AAF-AE3D-B081E321BC76}"/>
              </a:ext>
            </a:extLst>
          </p:cNvPr>
          <p:cNvPicPr>
            <a:picLocks noChangeAspect="1"/>
          </p:cNvPicPr>
          <p:nvPr/>
        </p:nvPicPr>
        <p:blipFill>
          <a:blip r:embed="rId4"/>
          <a:stretch>
            <a:fillRect/>
          </a:stretch>
        </p:blipFill>
        <p:spPr>
          <a:xfrm>
            <a:off x="6656294" y="3135130"/>
            <a:ext cx="5068346" cy="3357745"/>
          </a:xfrm>
          <a:prstGeom prst="rect">
            <a:avLst/>
          </a:prstGeom>
        </p:spPr>
      </p:pic>
    </p:spTree>
    <p:extLst>
      <p:ext uri="{BB962C8B-B14F-4D97-AF65-F5344CB8AC3E}">
        <p14:creationId xmlns:p14="http://schemas.microsoft.com/office/powerpoint/2010/main" val="378415033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47C4FA-F258-4814-AB12-F17A532945B8}"/>
              </a:ext>
            </a:extLst>
          </p:cNvPr>
          <p:cNvSpPr>
            <a:spLocks noGrp="1"/>
          </p:cNvSpPr>
          <p:nvPr>
            <p:ph type="title"/>
          </p:nvPr>
        </p:nvSpPr>
        <p:spPr/>
        <p:txBody>
          <a:bodyPr/>
          <a:lstStyle/>
          <a:p>
            <a:endParaRPr lang="de-DE"/>
          </a:p>
        </p:txBody>
      </p:sp>
      <p:sp>
        <p:nvSpPr>
          <p:cNvPr id="3" name="Content Placeholder 2">
            <a:extLst>
              <a:ext uri="{FF2B5EF4-FFF2-40B4-BE49-F238E27FC236}">
                <a16:creationId xmlns:a16="http://schemas.microsoft.com/office/drawing/2014/main" id="{6A8ED2F7-6489-4739-9FCD-212C5E1FC6A9}"/>
              </a:ext>
            </a:extLst>
          </p:cNvPr>
          <p:cNvSpPr>
            <a:spLocks noGrp="1"/>
          </p:cNvSpPr>
          <p:nvPr>
            <p:ph idx="1"/>
          </p:nvPr>
        </p:nvSpPr>
        <p:spPr/>
        <p:txBody>
          <a:bodyPr/>
          <a:lstStyle/>
          <a:p>
            <a:endParaRPr lang="de-DE"/>
          </a:p>
        </p:txBody>
      </p:sp>
      <p:pic>
        <p:nvPicPr>
          <p:cNvPr id="5" name="Picture 4">
            <a:extLst>
              <a:ext uri="{FF2B5EF4-FFF2-40B4-BE49-F238E27FC236}">
                <a16:creationId xmlns:a16="http://schemas.microsoft.com/office/drawing/2014/main" id="{320E7B26-2910-4063-8DA0-41D3909B2941}"/>
              </a:ext>
            </a:extLst>
          </p:cNvPr>
          <p:cNvPicPr>
            <a:picLocks noChangeAspect="1"/>
          </p:cNvPicPr>
          <p:nvPr/>
        </p:nvPicPr>
        <p:blipFill>
          <a:blip r:embed="rId3"/>
          <a:stretch>
            <a:fillRect/>
          </a:stretch>
        </p:blipFill>
        <p:spPr>
          <a:xfrm>
            <a:off x="1163170" y="861874"/>
            <a:ext cx="11028829" cy="5739583"/>
          </a:xfrm>
          <a:prstGeom prst="rect">
            <a:avLst/>
          </a:prstGeom>
        </p:spPr>
      </p:pic>
    </p:spTree>
    <p:extLst>
      <p:ext uri="{BB962C8B-B14F-4D97-AF65-F5344CB8AC3E}">
        <p14:creationId xmlns:p14="http://schemas.microsoft.com/office/powerpoint/2010/main" val="354100417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B5414-BA6A-4505-ABEE-5C7E25D24E33}"/>
              </a:ext>
            </a:extLst>
          </p:cNvPr>
          <p:cNvSpPr>
            <a:spLocks noGrp="1"/>
          </p:cNvSpPr>
          <p:nvPr>
            <p:ph type="title"/>
          </p:nvPr>
        </p:nvSpPr>
        <p:spPr/>
        <p:txBody>
          <a:bodyPr/>
          <a:lstStyle/>
          <a:p>
            <a:r>
              <a:rPr lang="en-US" dirty="0"/>
              <a:t>Environment Config</a:t>
            </a:r>
            <a:endParaRPr lang="de-DE" dirty="0"/>
          </a:p>
        </p:txBody>
      </p:sp>
      <p:pic>
        <p:nvPicPr>
          <p:cNvPr id="7" name="Content Placeholder 6">
            <a:extLst>
              <a:ext uri="{FF2B5EF4-FFF2-40B4-BE49-F238E27FC236}">
                <a16:creationId xmlns:a16="http://schemas.microsoft.com/office/drawing/2014/main" id="{36A167B9-8635-4586-BC2B-132FC6CDE392}"/>
              </a:ext>
            </a:extLst>
          </p:cNvPr>
          <p:cNvPicPr>
            <a:picLocks noGrp="1" noChangeAspect="1"/>
          </p:cNvPicPr>
          <p:nvPr>
            <p:ph idx="1"/>
          </p:nvPr>
        </p:nvPicPr>
        <p:blipFill>
          <a:blip r:embed="rId2"/>
          <a:stretch>
            <a:fillRect/>
          </a:stretch>
        </p:blipFill>
        <p:spPr>
          <a:xfrm>
            <a:off x="374549" y="2807260"/>
            <a:ext cx="8766936" cy="4351338"/>
          </a:xfrm>
        </p:spPr>
      </p:pic>
      <p:pic>
        <p:nvPicPr>
          <p:cNvPr id="5" name="Picture 4">
            <a:extLst>
              <a:ext uri="{FF2B5EF4-FFF2-40B4-BE49-F238E27FC236}">
                <a16:creationId xmlns:a16="http://schemas.microsoft.com/office/drawing/2014/main" id="{986E5934-3BBC-4DF2-B83F-01A4DFD30F08}"/>
              </a:ext>
            </a:extLst>
          </p:cNvPr>
          <p:cNvPicPr>
            <a:picLocks noChangeAspect="1"/>
          </p:cNvPicPr>
          <p:nvPr/>
        </p:nvPicPr>
        <p:blipFill>
          <a:blip r:embed="rId3"/>
          <a:stretch>
            <a:fillRect/>
          </a:stretch>
        </p:blipFill>
        <p:spPr>
          <a:xfrm>
            <a:off x="5441210" y="-490817"/>
            <a:ext cx="8476861" cy="6858000"/>
          </a:xfrm>
          <a:prstGeom prst="rect">
            <a:avLst/>
          </a:prstGeom>
        </p:spPr>
      </p:pic>
    </p:spTree>
    <p:extLst>
      <p:ext uri="{BB962C8B-B14F-4D97-AF65-F5344CB8AC3E}">
        <p14:creationId xmlns:p14="http://schemas.microsoft.com/office/powerpoint/2010/main" val="81975495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294BB-ADAF-41FD-890E-E9053738A875}"/>
              </a:ext>
            </a:extLst>
          </p:cNvPr>
          <p:cNvSpPr>
            <a:spLocks noGrp="1"/>
          </p:cNvSpPr>
          <p:nvPr>
            <p:ph type="title"/>
          </p:nvPr>
        </p:nvSpPr>
        <p:spPr/>
        <p:txBody>
          <a:bodyPr/>
          <a:lstStyle/>
          <a:p>
            <a:r>
              <a:rPr lang="en-US" dirty="0"/>
              <a:t>Eclipse Run Configuration</a:t>
            </a:r>
            <a:endParaRPr lang="de-DE" dirty="0"/>
          </a:p>
        </p:txBody>
      </p:sp>
      <p:sp>
        <p:nvSpPr>
          <p:cNvPr id="3" name="Content Placeholder 2">
            <a:extLst>
              <a:ext uri="{FF2B5EF4-FFF2-40B4-BE49-F238E27FC236}">
                <a16:creationId xmlns:a16="http://schemas.microsoft.com/office/drawing/2014/main" id="{582CA049-F926-4CC6-9C47-6232EE82FC63}"/>
              </a:ext>
            </a:extLst>
          </p:cNvPr>
          <p:cNvSpPr>
            <a:spLocks noGrp="1"/>
          </p:cNvSpPr>
          <p:nvPr>
            <p:ph idx="1"/>
          </p:nvPr>
        </p:nvSpPr>
        <p:spPr/>
        <p:txBody>
          <a:bodyPr/>
          <a:lstStyle/>
          <a:p>
            <a:endParaRPr lang="de-DE"/>
          </a:p>
        </p:txBody>
      </p:sp>
      <p:pic>
        <p:nvPicPr>
          <p:cNvPr id="5" name="Picture 4">
            <a:extLst>
              <a:ext uri="{FF2B5EF4-FFF2-40B4-BE49-F238E27FC236}">
                <a16:creationId xmlns:a16="http://schemas.microsoft.com/office/drawing/2014/main" id="{432B20D0-924B-4FD2-8D2D-77AF72A5DE16}"/>
              </a:ext>
            </a:extLst>
          </p:cNvPr>
          <p:cNvPicPr>
            <a:picLocks noChangeAspect="1"/>
          </p:cNvPicPr>
          <p:nvPr/>
        </p:nvPicPr>
        <p:blipFill>
          <a:blip r:embed="rId2"/>
          <a:stretch>
            <a:fillRect/>
          </a:stretch>
        </p:blipFill>
        <p:spPr>
          <a:xfrm>
            <a:off x="1216292" y="1027906"/>
            <a:ext cx="7982139" cy="2652545"/>
          </a:xfrm>
          <a:prstGeom prst="rect">
            <a:avLst/>
          </a:prstGeom>
        </p:spPr>
      </p:pic>
      <p:pic>
        <p:nvPicPr>
          <p:cNvPr id="7" name="Picture 6">
            <a:extLst>
              <a:ext uri="{FF2B5EF4-FFF2-40B4-BE49-F238E27FC236}">
                <a16:creationId xmlns:a16="http://schemas.microsoft.com/office/drawing/2014/main" id="{4172BFDE-C566-4A16-8375-FC7EE50544F9}"/>
              </a:ext>
            </a:extLst>
          </p:cNvPr>
          <p:cNvPicPr>
            <a:picLocks noChangeAspect="1"/>
          </p:cNvPicPr>
          <p:nvPr/>
        </p:nvPicPr>
        <p:blipFill>
          <a:blip r:embed="rId3"/>
          <a:stretch>
            <a:fillRect/>
          </a:stretch>
        </p:blipFill>
        <p:spPr>
          <a:xfrm>
            <a:off x="1430447" y="3654306"/>
            <a:ext cx="9059501" cy="2964551"/>
          </a:xfrm>
          <a:prstGeom prst="rect">
            <a:avLst/>
          </a:prstGeom>
        </p:spPr>
      </p:pic>
    </p:spTree>
    <p:extLst>
      <p:ext uri="{BB962C8B-B14F-4D97-AF65-F5344CB8AC3E}">
        <p14:creationId xmlns:p14="http://schemas.microsoft.com/office/powerpoint/2010/main" val="1987899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4BB557-A609-4382-8E5C-E847D622A2A1}"/>
              </a:ext>
            </a:extLst>
          </p:cNvPr>
          <p:cNvSpPr>
            <a:spLocks noGrp="1"/>
          </p:cNvSpPr>
          <p:nvPr>
            <p:ph type="title"/>
          </p:nvPr>
        </p:nvSpPr>
        <p:spPr/>
        <p:txBody>
          <a:bodyPr/>
          <a:lstStyle/>
          <a:p>
            <a:r>
              <a:rPr lang="en-US" dirty="0"/>
              <a:t>Lab Project</a:t>
            </a:r>
            <a:endParaRPr lang="de-DE" dirty="0"/>
          </a:p>
        </p:txBody>
      </p:sp>
      <p:sp>
        <p:nvSpPr>
          <p:cNvPr id="3" name="Content Placeholder 2">
            <a:extLst>
              <a:ext uri="{FF2B5EF4-FFF2-40B4-BE49-F238E27FC236}">
                <a16:creationId xmlns:a16="http://schemas.microsoft.com/office/drawing/2014/main" id="{B11A6B5B-2F44-4F86-A467-A5485A39B70E}"/>
              </a:ext>
            </a:extLst>
          </p:cNvPr>
          <p:cNvSpPr>
            <a:spLocks noGrp="1"/>
          </p:cNvSpPr>
          <p:nvPr>
            <p:ph idx="1"/>
          </p:nvPr>
        </p:nvSpPr>
        <p:spPr/>
        <p:txBody>
          <a:bodyPr/>
          <a:lstStyle/>
          <a:p>
            <a:r>
              <a:rPr lang="en-US" dirty="0"/>
              <a:t>Students should be able to implement a Game AI for the Mancala Game Engine. (by Robert Fischer </a:t>
            </a:r>
            <a:r>
              <a:rPr lang="en-US" dirty="0">
                <a:hlinkClick r:id="rId2"/>
              </a:rPr>
              <a:t>https://github.com/metzzo</a:t>
            </a:r>
            <a:r>
              <a:rPr lang="en-US" dirty="0"/>
              <a:t> )</a:t>
            </a:r>
            <a:endParaRPr lang="de-DE" dirty="0"/>
          </a:p>
          <a:p>
            <a:endParaRPr lang="en-US" dirty="0"/>
          </a:p>
          <a:p>
            <a:r>
              <a:rPr lang="en-US" dirty="0"/>
              <a:t>Agents will play against each other! </a:t>
            </a:r>
          </a:p>
        </p:txBody>
      </p:sp>
      <p:pic>
        <p:nvPicPr>
          <p:cNvPr id="5" name="Picture 4">
            <a:extLst>
              <a:ext uri="{FF2B5EF4-FFF2-40B4-BE49-F238E27FC236}">
                <a16:creationId xmlns:a16="http://schemas.microsoft.com/office/drawing/2014/main" id="{714416B2-9FC7-42A0-AB9A-708525D035C1}"/>
              </a:ext>
            </a:extLst>
          </p:cNvPr>
          <p:cNvPicPr>
            <a:picLocks noChangeAspect="1"/>
          </p:cNvPicPr>
          <p:nvPr/>
        </p:nvPicPr>
        <p:blipFill>
          <a:blip r:embed="rId3"/>
          <a:stretch>
            <a:fillRect/>
          </a:stretch>
        </p:blipFill>
        <p:spPr>
          <a:xfrm>
            <a:off x="8698871" y="5027550"/>
            <a:ext cx="2298826" cy="1149413"/>
          </a:xfrm>
          <a:prstGeom prst="rect">
            <a:avLst/>
          </a:prstGeom>
        </p:spPr>
      </p:pic>
    </p:spTree>
    <p:extLst>
      <p:ext uri="{BB962C8B-B14F-4D97-AF65-F5344CB8AC3E}">
        <p14:creationId xmlns:p14="http://schemas.microsoft.com/office/powerpoint/2010/main" val="128187083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336E46-6DB4-4B4A-B59C-78D19C9A636F}"/>
              </a:ext>
            </a:extLst>
          </p:cNvPr>
          <p:cNvSpPr>
            <a:spLocks noGrp="1"/>
          </p:cNvSpPr>
          <p:nvPr>
            <p:ph type="title"/>
          </p:nvPr>
        </p:nvSpPr>
        <p:spPr/>
        <p:txBody>
          <a:bodyPr/>
          <a:lstStyle/>
          <a:p>
            <a:r>
              <a:rPr lang="en-US" dirty="0"/>
              <a:t>Change Compiler settings</a:t>
            </a:r>
            <a:endParaRPr lang="de-DE" dirty="0"/>
          </a:p>
        </p:txBody>
      </p:sp>
      <p:sp>
        <p:nvSpPr>
          <p:cNvPr id="3" name="Content Placeholder 2">
            <a:extLst>
              <a:ext uri="{FF2B5EF4-FFF2-40B4-BE49-F238E27FC236}">
                <a16:creationId xmlns:a16="http://schemas.microsoft.com/office/drawing/2014/main" id="{9ACE4323-4333-4DE5-B419-5AE4826282A9}"/>
              </a:ext>
            </a:extLst>
          </p:cNvPr>
          <p:cNvSpPr>
            <a:spLocks noGrp="1"/>
          </p:cNvSpPr>
          <p:nvPr>
            <p:ph idx="1"/>
          </p:nvPr>
        </p:nvSpPr>
        <p:spPr/>
        <p:txBody>
          <a:bodyPr/>
          <a:lstStyle/>
          <a:p>
            <a:endParaRPr lang="de-DE"/>
          </a:p>
        </p:txBody>
      </p:sp>
      <p:pic>
        <p:nvPicPr>
          <p:cNvPr id="5" name="Picture 4">
            <a:extLst>
              <a:ext uri="{FF2B5EF4-FFF2-40B4-BE49-F238E27FC236}">
                <a16:creationId xmlns:a16="http://schemas.microsoft.com/office/drawing/2014/main" id="{41C1845D-F4B7-48E6-8EFF-427E016B4B13}"/>
              </a:ext>
            </a:extLst>
          </p:cNvPr>
          <p:cNvPicPr>
            <a:picLocks noChangeAspect="1"/>
          </p:cNvPicPr>
          <p:nvPr/>
        </p:nvPicPr>
        <p:blipFill>
          <a:blip r:embed="rId2"/>
          <a:stretch>
            <a:fillRect/>
          </a:stretch>
        </p:blipFill>
        <p:spPr>
          <a:xfrm>
            <a:off x="658906" y="1386081"/>
            <a:ext cx="8610600" cy="4967654"/>
          </a:xfrm>
          <a:prstGeom prst="rect">
            <a:avLst/>
          </a:prstGeom>
        </p:spPr>
      </p:pic>
    </p:spTree>
    <p:extLst>
      <p:ext uri="{BB962C8B-B14F-4D97-AF65-F5344CB8AC3E}">
        <p14:creationId xmlns:p14="http://schemas.microsoft.com/office/powerpoint/2010/main" val="19821743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B96411-AC25-4B32-B100-3E092D595355}"/>
              </a:ext>
            </a:extLst>
          </p:cNvPr>
          <p:cNvSpPr>
            <a:spLocks noGrp="1"/>
          </p:cNvSpPr>
          <p:nvPr>
            <p:ph type="title"/>
          </p:nvPr>
        </p:nvSpPr>
        <p:spPr/>
        <p:txBody>
          <a:bodyPr/>
          <a:lstStyle/>
          <a:p>
            <a:r>
              <a:rPr lang="en-US" dirty="0"/>
              <a:t>Example Play – MCTS outperforms Minimax on high branching factor</a:t>
            </a:r>
            <a:endParaRPr lang="de-DE" dirty="0"/>
          </a:p>
        </p:txBody>
      </p:sp>
      <p:pic>
        <p:nvPicPr>
          <p:cNvPr id="5" name="Picture 4">
            <a:extLst>
              <a:ext uri="{FF2B5EF4-FFF2-40B4-BE49-F238E27FC236}">
                <a16:creationId xmlns:a16="http://schemas.microsoft.com/office/drawing/2014/main" id="{B5C7E7C1-DDA7-4BC5-BD2E-9F222441E8A3}"/>
              </a:ext>
            </a:extLst>
          </p:cNvPr>
          <p:cNvPicPr>
            <a:picLocks noChangeAspect="1"/>
          </p:cNvPicPr>
          <p:nvPr/>
        </p:nvPicPr>
        <p:blipFill>
          <a:blip r:embed="rId2"/>
          <a:stretch>
            <a:fillRect/>
          </a:stretch>
        </p:blipFill>
        <p:spPr>
          <a:xfrm>
            <a:off x="838200" y="1546298"/>
            <a:ext cx="4712855" cy="4166392"/>
          </a:xfrm>
          <a:prstGeom prst="rect">
            <a:avLst/>
          </a:prstGeom>
        </p:spPr>
      </p:pic>
      <p:pic>
        <p:nvPicPr>
          <p:cNvPr id="7" name="Picture 6">
            <a:extLst>
              <a:ext uri="{FF2B5EF4-FFF2-40B4-BE49-F238E27FC236}">
                <a16:creationId xmlns:a16="http://schemas.microsoft.com/office/drawing/2014/main" id="{8443B4D9-6C5B-4567-A4E4-1EADB54F1A12}"/>
              </a:ext>
            </a:extLst>
          </p:cNvPr>
          <p:cNvPicPr>
            <a:picLocks noChangeAspect="1"/>
          </p:cNvPicPr>
          <p:nvPr/>
        </p:nvPicPr>
        <p:blipFill>
          <a:blip r:embed="rId3"/>
          <a:stretch>
            <a:fillRect/>
          </a:stretch>
        </p:blipFill>
        <p:spPr>
          <a:xfrm>
            <a:off x="6194723" y="1623303"/>
            <a:ext cx="4805786" cy="4218697"/>
          </a:xfrm>
          <a:prstGeom prst="rect">
            <a:avLst/>
          </a:prstGeom>
        </p:spPr>
      </p:pic>
    </p:spTree>
    <p:extLst>
      <p:ext uri="{BB962C8B-B14F-4D97-AF65-F5344CB8AC3E}">
        <p14:creationId xmlns:p14="http://schemas.microsoft.com/office/powerpoint/2010/main" val="399964836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A7F3CE-9612-4258-BDBB-FC497631A177}"/>
              </a:ext>
            </a:extLst>
          </p:cNvPr>
          <p:cNvSpPr>
            <a:spLocks noGrp="1"/>
          </p:cNvSpPr>
          <p:nvPr>
            <p:ph type="title"/>
          </p:nvPr>
        </p:nvSpPr>
        <p:spPr/>
        <p:txBody>
          <a:bodyPr>
            <a:normAutofit/>
          </a:bodyPr>
          <a:lstStyle/>
          <a:p>
            <a:pPr lvl="1"/>
            <a:r>
              <a:rPr lang="de-AT" sz="4000" dirty="0"/>
              <a:t>A brief introduction to Reinforcement Learning</a:t>
            </a:r>
          </a:p>
        </p:txBody>
      </p:sp>
      <p:pic>
        <p:nvPicPr>
          <p:cNvPr id="5" name="Picture 4">
            <a:extLst>
              <a:ext uri="{FF2B5EF4-FFF2-40B4-BE49-F238E27FC236}">
                <a16:creationId xmlns:a16="http://schemas.microsoft.com/office/drawing/2014/main" id="{3C681988-3065-4F8F-8324-E2BEB4B205EF}"/>
              </a:ext>
            </a:extLst>
          </p:cNvPr>
          <p:cNvPicPr>
            <a:picLocks noChangeAspect="1"/>
          </p:cNvPicPr>
          <p:nvPr/>
        </p:nvPicPr>
        <p:blipFill>
          <a:blip r:embed="rId3"/>
          <a:stretch>
            <a:fillRect/>
          </a:stretch>
        </p:blipFill>
        <p:spPr>
          <a:xfrm>
            <a:off x="1297564" y="1825625"/>
            <a:ext cx="4023090" cy="4449170"/>
          </a:xfrm>
          <a:prstGeom prst="rect">
            <a:avLst/>
          </a:prstGeom>
        </p:spPr>
      </p:pic>
      <p:sp>
        <p:nvSpPr>
          <p:cNvPr id="7" name="TextBox 6">
            <a:extLst>
              <a:ext uri="{FF2B5EF4-FFF2-40B4-BE49-F238E27FC236}">
                <a16:creationId xmlns:a16="http://schemas.microsoft.com/office/drawing/2014/main" id="{41B4A36F-21DA-4FD9-BDD8-C8D63A29B89A}"/>
              </a:ext>
            </a:extLst>
          </p:cNvPr>
          <p:cNvSpPr txBox="1"/>
          <p:nvPr/>
        </p:nvSpPr>
        <p:spPr>
          <a:xfrm>
            <a:off x="1021876" y="6086566"/>
            <a:ext cx="6097136" cy="646331"/>
          </a:xfrm>
          <a:prstGeom prst="rect">
            <a:avLst/>
          </a:prstGeom>
          <a:noFill/>
        </p:spPr>
        <p:txBody>
          <a:bodyPr wrap="square">
            <a:spAutoFit/>
          </a:bodyPr>
          <a:lstStyle/>
          <a:p>
            <a:r>
              <a:rPr lang="de-DE" dirty="0"/>
              <a:t>https://www.davidsilver.uk/wp-content/uploads/2020/03/intro_RL.pdf</a:t>
            </a:r>
          </a:p>
        </p:txBody>
      </p:sp>
      <p:sp>
        <p:nvSpPr>
          <p:cNvPr id="3" name="TextBox 2">
            <a:extLst>
              <a:ext uri="{FF2B5EF4-FFF2-40B4-BE49-F238E27FC236}">
                <a16:creationId xmlns:a16="http://schemas.microsoft.com/office/drawing/2014/main" id="{BEA6595A-4DF7-4FAD-8C83-4EF7861C7EC8}"/>
              </a:ext>
            </a:extLst>
          </p:cNvPr>
          <p:cNvSpPr txBox="1"/>
          <p:nvPr/>
        </p:nvSpPr>
        <p:spPr>
          <a:xfrm>
            <a:off x="5596342" y="1763485"/>
            <a:ext cx="6058133" cy="2308324"/>
          </a:xfrm>
          <a:prstGeom prst="rect">
            <a:avLst/>
          </a:prstGeom>
          <a:noFill/>
        </p:spPr>
        <p:txBody>
          <a:bodyPr wrap="none" rtlCol="0">
            <a:spAutoFit/>
          </a:bodyPr>
          <a:lstStyle/>
          <a:p>
            <a:r>
              <a:rPr lang="en-US" dirty="0"/>
              <a:t>Comparison to supervised learning:</a:t>
            </a:r>
          </a:p>
          <a:p>
            <a:r>
              <a:rPr lang="en-US" dirty="0"/>
              <a:t>No Ground Truth Labels to learn from</a:t>
            </a:r>
          </a:p>
          <a:p>
            <a:r>
              <a:rPr lang="en-US" dirty="0"/>
              <a:t>Instead you have an Environment as “Teacher”</a:t>
            </a:r>
          </a:p>
          <a:p>
            <a:endParaRPr lang="en-US" dirty="0"/>
          </a:p>
          <a:p>
            <a:r>
              <a:rPr lang="en-US" dirty="0"/>
              <a:t>Key idea, start by doing random actions. </a:t>
            </a:r>
          </a:p>
          <a:p>
            <a:r>
              <a:rPr lang="en-US" dirty="0"/>
              <a:t>At one point (early or late) you will receive a reward or penalty</a:t>
            </a:r>
          </a:p>
          <a:p>
            <a:endParaRPr lang="en-US" dirty="0"/>
          </a:p>
          <a:p>
            <a:r>
              <a:rPr lang="en-US" dirty="0"/>
              <a:t>Reinforce the actions that lead to higher reward.</a:t>
            </a:r>
          </a:p>
        </p:txBody>
      </p:sp>
    </p:spTree>
    <p:extLst>
      <p:ext uri="{BB962C8B-B14F-4D97-AF65-F5344CB8AC3E}">
        <p14:creationId xmlns:p14="http://schemas.microsoft.com/office/powerpoint/2010/main" val="63479298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EE6FF-14D2-47FD-98D6-34CC715BD206}"/>
              </a:ext>
            </a:extLst>
          </p:cNvPr>
          <p:cNvSpPr>
            <a:spLocks noGrp="1"/>
          </p:cNvSpPr>
          <p:nvPr>
            <p:ph type="title"/>
          </p:nvPr>
        </p:nvSpPr>
        <p:spPr/>
        <p:txBody>
          <a:bodyPr/>
          <a:lstStyle/>
          <a:p>
            <a:r>
              <a:rPr lang="de-AT" dirty="0"/>
              <a:t>Game Environments: Gym</a:t>
            </a:r>
            <a:endParaRPr lang="en-US" dirty="0"/>
          </a:p>
        </p:txBody>
      </p:sp>
      <p:sp>
        <p:nvSpPr>
          <p:cNvPr id="3" name="Content Placeholder 2">
            <a:extLst>
              <a:ext uri="{FF2B5EF4-FFF2-40B4-BE49-F238E27FC236}">
                <a16:creationId xmlns:a16="http://schemas.microsoft.com/office/drawing/2014/main" id="{72B40CE5-D276-48A8-A9B7-8E86783DE225}"/>
              </a:ext>
            </a:extLst>
          </p:cNvPr>
          <p:cNvSpPr>
            <a:spLocks noGrp="1"/>
          </p:cNvSpPr>
          <p:nvPr>
            <p:ph idx="1"/>
          </p:nvPr>
        </p:nvSpPr>
        <p:spPr/>
        <p:txBody>
          <a:bodyPr/>
          <a:lstStyle/>
          <a:p>
            <a:r>
              <a:rPr lang="de-AT" dirty="0"/>
              <a:t>Open AI Framework</a:t>
            </a:r>
          </a:p>
          <a:p>
            <a:pPr lvl="1"/>
            <a:r>
              <a:rPr lang="de-AT" dirty="0"/>
              <a:t>Atari Games</a:t>
            </a:r>
          </a:p>
          <a:p>
            <a:pPr lvl="1"/>
            <a:r>
              <a:rPr lang="de-AT" dirty="0"/>
              <a:t>Classic Control problems -&gt; good for testing</a:t>
            </a:r>
          </a:p>
          <a:p>
            <a:pPr lvl="1"/>
            <a:r>
              <a:rPr lang="de-AT" dirty="0"/>
              <a:t>Board Games</a:t>
            </a:r>
          </a:p>
          <a:p>
            <a:pPr lvl="1"/>
            <a:r>
              <a:rPr lang="de-AT" dirty="0"/>
              <a:t>...</a:t>
            </a:r>
          </a:p>
          <a:p>
            <a:pPr lvl="1"/>
            <a:endParaRPr lang="de-AT" dirty="0"/>
          </a:p>
          <a:p>
            <a:r>
              <a:rPr lang="de-AT" dirty="0"/>
              <a:t>Issues: environments may work on windows or not.</a:t>
            </a:r>
          </a:p>
          <a:p>
            <a:r>
              <a:rPr lang="de-AT" dirty="0"/>
              <a:t>Even Cause Bluescreens </a:t>
            </a:r>
          </a:p>
          <a:p>
            <a:r>
              <a:rPr lang="de-AT" dirty="0"/>
              <a:t>Demo! </a:t>
            </a:r>
          </a:p>
          <a:p>
            <a:pPr marL="0" indent="0">
              <a:buNone/>
            </a:pPr>
            <a:endParaRPr lang="en-US" dirty="0"/>
          </a:p>
        </p:txBody>
      </p:sp>
    </p:spTree>
    <p:extLst>
      <p:ext uri="{BB962C8B-B14F-4D97-AF65-F5344CB8AC3E}">
        <p14:creationId xmlns:p14="http://schemas.microsoft.com/office/powerpoint/2010/main" val="28672011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BCAA90-9011-4200-ACE5-D37D760025F7}"/>
              </a:ext>
            </a:extLst>
          </p:cNvPr>
          <p:cNvSpPr>
            <a:spLocks noGrp="1"/>
          </p:cNvSpPr>
          <p:nvPr>
            <p:ph type="title"/>
          </p:nvPr>
        </p:nvSpPr>
        <p:spPr/>
        <p:txBody>
          <a:bodyPr/>
          <a:lstStyle/>
          <a:p>
            <a:r>
              <a:rPr lang="en-US" dirty="0"/>
              <a:t>Example of a RL Algorithm Cross Entropy Method</a:t>
            </a:r>
            <a:endParaRPr lang="de-DE" dirty="0"/>
          </a:p>
        </p:txBody>
      </p:sp>
      <p:sp>
        <p:nvSpPr>
          <p:cNvPr id="3" name="Content Placeholder 2">
            <a:extLst>
              <a:ext uri="{FF2B5EF4-FFF2-40B4-BE49-F238E27FC236}">
                <a16:creationId xmlns:a16="http://schemas.microsoft.com/office/drawing/2014/main" id="{8D88E811-7E12-4231-89AE-187C072CA8ED}"/>
              </a:ext>
            </a:extLst>
          </p:cNvPr>
          <p:cNvSpPr>
            <a:spLocks noGrp="1"/>
          </p:cNvSpPr>
          <p:nvPr>
            <p:ph idx="1"/>
          </p:nvPr>
        </p:nvSpPr>
        <p:spPr/>
        <p:txBody>
          <a:bodyPr/>
          <a:lstStyle/>
          <a:p>
            <a:pPr marL="514350" indent="-514350">
              <a:buFont typeface="+mj-lt"/>
              <a:buAutoNum type="arabicPeriod"/>
            </a:pPr>
            <a:r>
              <a:rPr lang="en-US" dirty="0"/>
              <a:t>Play N episodes using the current model and environment</a:t>
            </a:r>
          </a:p>
          <a:p>
            <a:pPr marL="514350" indent="-514350">
              <a:buFont typeface="+mj-lt"/>
              <a:buAutoNum type="arabicPeriod"/>
            </a:pPr>
            <a:r>
              <a:rPr lang="en-US" dirty="0"/>
              <a:t>Calculate reward for every episode </a:t>
            </a:r>
          </a:p>
          <a:p>
            <a:pPr marL="514350" indent="-514350">
              <a:buFont typeface="+mj-lt"/>
              <a:buAutoNum type="arabicPeriod"/>
            </a:pPr>
            <a:r>
              <a:rPr lang="en-US" dirty="0"/>
              <a:t>Keep only the top 70% of the episodes by reward</a:t>
            </a:r>
          </a:p>
          <a:p>
            <a:pPr marL="514350" indent="-514350">
              <a:buFont typeface="+mj-lt"/>
              <a:buAutoNum type="arabicPeriod"/>
            </a:pPr>
            <a:r>
              <a:rPr lang="en-US" dirty="0"/>
              <a:t>Train neural net on these “elite” episodes taking state as input and action as output. </a:t>
            </a:r>
          </a:p>
          <a:p>
            <a:pPr marL="514350" indent="-514350">
              <a:buFont typeface="+mj-lt"/>
              <a:buAutoNum type="arabicPeriod"/>
            </a:pPr>
            <a:r>
              <a:rPr lang="en-US" dirty="0"/>
              <a:t>Repeat till convergence</a:t>
            </a:r>
            <a:endParaRPr lang="de-DE" dirty="0"/>
          </a:p>
        </p:txBody>
      </p:sp>
    </p:spTree>
    <p:extLst>
      <p:ext uri="{BB962C8B-B14F-4D97-AF65-F5344CB8AC3E}">
        <p14:creationId xmlns:p14="http://schemas.microsoft.com/office/powerpoint/2010/main" val="91908902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58A6C-E3DD-4745-8E5C-D00F8CA940F2}"/>
              </a:ext>
            </a:extLst>
          </p:cNvPr>
          <p:cNvSpPr>
            <a:spLocks noGrp="1"/>
          </p:cNvSpPr>
          <p:nvPr>
            <p:ph type="title"/>
          </p:nvPr>
        </p:nvSpPr>
        <p:spPr/>
        <p:txBody>
          <a:bodyPr/>
          <a:lstStyle/>
          <a:p>
            <a:r>
              <a:rPr lang="en-US" dirty="0"/>
              <a:t>Model Based vs Model Free</a:t>
            </a:r>
            <a:endParaRPr lang="de-DE" dirty="0"/>
          </a:p>
        </p:txBody>
      </p:sp>
      <p:sp>
        <p:nvSpPr>
          <p:cNvPr id="3" name="Content Placeholder 2">
            <a:extLst>
              <a:ext uri="{FF2B5EF4-FFF2-40B4-BE49-F238E27FC236}">
                <a16:creationId xmlns:a16="http://schemas.microsoft.com/office/drawing/2014/main" id="{B17C43DB-54D7-4792-B847-8E77C9FDB0BC}"/>
              </a:ext>
            </a:extLst>
          </p:cNvPr>
          <p:cNvSpPr>
            <a:spLocks noGrp="1"/>
          </p:cNvSpPr>
          <p:nvPr>
            <p:ph idx="1"/>
          </p:nvPr>
        </p:nvSpPr>
        <p:spPr/>
        <p:txBody>
          <a:bodyPr/>
          <a:lstStyle/>
          <a:p>
            <a:r>
              <a:rPr lang="en-US" dirty="0"/>
              <a:t>Model Free</a:t>
            </a:r>
          </a:p>
          <a:p>
            <a:pPr lvl="1"/>
            <a:r>
              <a:rPr lang="en-US" dirty="0"/>
              <a:t>-&gt; Directly Predicting the Action from the Observation</a:t>
            </a:r>
          </a:p>
          <a:p>
            <a:pPr lvl="1"/>
            <a:r>
              <a:rPr lang="en-US" dirty="0"/>
              <a:t>Used in complex (also stochastic environments)</a:t>
            </a:r>
          </a:p>
          <a:p>
            <a:r>
              <a:rPr lang="en-US" dirty="0"/>
              <a:t>Model Based</a:t>
            </a:r>
          </a:p>
          <a:p>
            <a:pPr lvl="1"/>
            <a:r>
              <a:rPr lang="en-US" dirty="0"/>
              <a:t>-&gt; tries to predict the next observation and reward, (often multiple times) and then decides what action to take</a:t>
            </a:r>
          </a:p>
          <a:p>
            <a:pPr lvl="1"/>
            <a:r>
              <a:rPr lang="en-US" dirty="0"/>
              <a:t>Used in deterministic environments</a:t>
            </a:r>
            <a:endParaRPr lang="de-DE" dirty="0"/>
          </a:p>
        </p:txBody>
      </p:sp>
    </p:spTree>
    <p:extLst>
      <p:ext uri="{BB962C8B-B14F-4D97-AF65-F5344CB8AC3E}">
        <p14:creationId xmlns:p14="http://schemas.microsoft.com/office/powerpoint/2010/main" val="102084783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CDD904-4EBB-407A-B1BD-833FF7ED63E7}"/>
              </a:ext>
            </a:extLst>
          </p:cNvPr>
          <p:cNvSpPr>
            <a:spLocks noGrp="1"/>
          </p:cNvSpPr>
          <p:nvPr>
            <p:ph type="title"/>
          </p:nvPr>
        </p:nvSpPr>
        <p:spPr/>
        <p:txBody>
          <a:bodyPr/>
          <a:lstStyle/>
          <a:p>
            <a:r>
              <a:rPr lang="en-US" dirty="0"/>
              <a:t>On-Policy vs Off-Policy</a:t>
            </a:r>
            <a:endParaRPr lang="de-DE" dirty="0"/>
          </a:p>
        </p:txBody>
      </p:sp>
      <p:sp>
        <p:nvSpPr>
          <p:cNvPr id="3" name="Content Placeholder 2">
            <a:extLst>
              <a:ext uri="{FF2B5EF4-FFF2-40B4-BE49-F238E27FC236}">
                <a16:creationId xmlns:a16="http://schemas.microsoft.com/office/drawing/2014/main" id="{A373EF16-69A2-4A9F-8D6A-19CBD7B988DB}"/>
              </a:ext>
            </a:extLst>
          </p:cNvPr>
          <p:cNvSpPr>
            <a:spLocks noGrp="1"/>
          </p:cNvSpPr>
          <p:nvPr>
            <p:ph idx="1"/>
          </p:nvPr>
        </p:nvSpPr>
        <p:spPr/>
        <p:txBody>
          <a:bodyPr/>
          <a:lstStyle/>
          <a:p>
            <a:r>
              <a:rPr lang="en-US" dirty="0"/>
              <a:t>On Policy – directly learning from the environment</a:t>
            </a:r>
          </a:p>
          <a:p>
            <a:r>
              <a:rPr lang="en-US" dirty="0"/>
              <a:t>Off Policy -&gt; Learning from historical data </a:t>
            </a:r>
            <a:r>
              <a:rPr lang="en-US" dirty="0" err="1"/>
              <a:t>e.g</a:t>
            </a:r>
            <a:r>
              <a:rPr lang="en-US" dirty="0"/>
              <a:t> obtained by a previous version of the agent, or human recorded.)</a:t>
            </a:r>
          </a:p>
          <a:p>
            <a:endParaRPr lang="de-DE" dirty="0"/>
          </a:p>
        </p:txBody>
      </p:sp>
    </p:spTree>
    <p:extLst>
      <p:ext uri="{BB962C8B-B14F-4D97-AF65-F5344CB8AC3E}">
        <p14:creationId xmlns:p14="http://schemas.microsoft.com/office/powerpoint/2010/main" val="50552985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47874BB-AC82-4C8D-A6B6-D46684DEFC0B}"/>
              </a:ext>
            </a:extLst>
          </p:cNvPr>
          <p:cNvPicPr>
            <a:picLocks noChangeAspect="1"/>
          </p:cNvPicPr>
          <p:nvPr/>
        </p:nvPicPr>
        <p:blipFill>
          <a:blip r:embed="rId2"/>
          <a:stretch>
            <a:fillRect/>
          </a:stretch>
        </p:blipFill>
        <p:spPr>
          <a:xfrm>
            <a:off x="838200" y="65315"/>
            <a:ext cx="5215659" cy="4908618"/>
          </a:xfrm>
          <a:prstGeom prst="rect">
            <a:avLst/>
          </a:prstGeom>
        </p:spPr>
      </p:pic>
      <p:sp>
        <p:nvSpPr>
          <p:cNvPr id="3" name="Content Placeholder 2">
            <a:extLst>
              <a:ext uri="{FF2B5EF4-FFF2-40B4-BE49-F238E27FC236}">
                <a16:creationId xmlns:a16="http://schemas.microsoft.com/office/drawing/2014/main" id="{50F63EE1-CB97-418F-BC0F-6CCFE851D458}"/>
              </a:ext>
            </a:extLst>
          </p:cNvPr>
          <p:cNvSpPr>
            <a:spLocks noGrp="1"/>
          </p:cNvSpPr>
          <p:nvPr>
            <p:ph idx="1"/>
          </p:nvPr>
        </p:nvSpPr>
        <p:spPr>
          <a:xfrm>
            <a:off x="838200" y="4973933"/>
            <a:ext cx="10515600" cy="1203029"/>
          </a:xfrm>
        </p:spPr>
        <p:txBody>
          <a:bodyPr>
            <a:normAutofit fontScale="92500"/>
          </a:bodyPr>
          <a:lstStyle/>
          <a:p>
            <a:r>
              <a:rPr lang="en-US" dirty="0"/>
              <a:t>Policy Based</a:t>
            </a:r>
            <a:r>
              <a:rPr lang="de-DE" dirty="0"/>
              <a:t> -&gt; Predicting a probability distribution over the next actions</a:t>
            </a:r>
          </a:p>
          <a:p>
            <a:r>
              <a:rPr lang="de-DE" dirty="0"/>
              <a:t>Value Based -&gt; Predicting the value of beeing in the next state</a:t>
            </a:r>
            <a:endParaRPr lang="en-US" dirty="0"/>
          </a:p>
        </p:txBody>
      </p:sp>
    </p:spTree>
    <p:extLst>
      <p:ext uri="{BB962C8B-B14F-4D97-AF65-F5344CB8AC3E}">
        <p14:creationId xmlns:p14="http://schemas.microsoft.com/office/powerpoint/2010/main" val="12323087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9D327F-C97A-470B-AD43-5600AEDBA6E2}"/>
              </a:ext>
            </a:extLst>
          </p:cNvPr>
          <p:cNvSpPr>
            <a:spLocks noGrp="1"/>
          </p:cNvSpPr>
          <p:nvPr>
            <p:ph type="title"/>
          </p:nvPr>
        </p:nvSpPr>
        <p:spPr/>
        <p:txBody>
          <a:bodyPr/>
          <a:lstStyle/>
          <a:p>
            <a:r>
              <a:rPr lang="en-US" dirty="0"/>
              <a:t>Value Based Method</a:t>
            </a:r>
            <a:endParaRPr lang="de-DE" dirty="0"/>
          </a:p>
        </p:txBody>
      </p:sp>
      <p:sp>
        <p:nvSpPr>
          <p:cNvPr id="5" name="Content Placeholder 4">
            <a:extLst>
              <a:ext uri="{FF2B5EF4-FFF2-40B4-BE49-F238E27FC236}">
                <a16:creationId xmlns:a16="http://schemas.microsoft.com/office/drawing/2014/main" id="{66B75D7E-32F0-4999-B924-136FFE1630E6}"/>
              </a:ext>
            </a:extLst>
          </p:cNvPr>
          <p:cNvSpPr txBox="1">
            <a:spLocks noGrp="1"/>
          </p:cNvSpPr>
          <p:nvPr>
            <p:ph idx="1"/>
          </p:nvPr>
        </p:nvSpPr>
        <p:spPr>
          <a:xfrm>
            <a:off x="838200" y="1825625"/>
            <a:ext cx="10185481" cy="4608441"/>
          </a:xfrm>
          <a:prstGeom prst="rect">
            <a:avLst/>
          </a:prstGeom>
          <a:noFill/>
        </p:spPr>
        <p:txBody>
          <a:bodyPr wrap="none" rtlCol="0">
            <a:spAutoFit/>
          </a:bodyPr>
          <a:lstStyle/>
          <a:p>
            <a:r>
              <a:rPr lang="en-US" dirty="0"/>
              <a:t>For each next state estimate the discounted reward</a:t>
            </a:r>
            <a:r>
              <a:rPr lang="de-DE" dirty="0"/>
              <a:t>.</a:t>
            </a:r>
          </a:p>
          <a:p>
            <a:r>
              <a:rPr lang="de-DE" dirty="0"/>
              <a:t>Easy when number of states is low and your world is deterministic. </a:t>
            </a:r>
          </a:p>
          <a:p>
            <a:endParaRPr lang="de-DE" dirty="0"/>
          </a:p>
          <a:p>
            <a:endParaRPr lang="de-DE" dirty="0"/>
          </a:p>
          <a:p>
            <a:endParaRPr lang="de-DE" dirty="0"/>
          </a:p>
          <a:p>
            <a:endParaRPr lang="de-DE" dirty="0"/>
          </a:p>
          <a:p>
            <a:endParaRPr lang="de-DE" dirty="0"/>
          </a:p>
          <a:p>
            <a:r>
              <a:rPr lang="de-DE" dirty="0"/>
              <a:t>Imagine you have all Q(s,a) -Values in a table </a:t>
            </a:r>
          </a:p>
          <a:p>
            <a:pPr marL="0" indent="0">
              <a:buNone/>
            </a:pPr>
            <a:r>
              <a:rPr lang="de-DE" dirty="0"/>
              <a:t>then you can take the action with highest Q-Value </a:t>
            </a:r>
          </a:p>
        </p:txBody>
      </p:sp>
      <p:pic>
        <p:nvPicPr>
          <p:cNvPr id="7" name="Picture 6">
            <a:extLst>
              <a:ext uri="{FF2B5EF4-FFF2-40B4-BE49-F238E27FC236}">
                <a16:creationId xmlns:a16="http://schemas.microsoft.com/office/drawing/2014/main" id="{094E7221-1663-447A-BDF2-CB7D269DB3A1}"/>
              </a:ext>
            </a:extLst>
          </p:cNvPr>
          <p:cNvPicPr>
            <a:picLocks noChangeAspect="1"/>
          </p:cNvPicPr>
          <p:nvPr/>
        </p:nvPicPr>
        <p:blipFill>
          <a:blip r:embed="rId2"/>
          <a:stretch>
            <a:fillRect/>
          </a:stretch>
        </p:blipFill>
        <p:spPr>
          <a:xfrm>
            <a:off x="1062317" y="2867606"/>
            <a:ext cx="3725675" cy="2373161"/>
          </a:xfrm>
          <a:prstGeom prst="rect">
            <a:avLst/>
          </a:prstGeom>
        </p:spPr>
      </p:pic>
      <p:pic>
        <p:nvPicPr>
          <p:cNvPr id="9" name="Picture 2" descr="A picture containing graphical user interface&#10;&#10;Description automatically generated">
            <a:extLst>
              <a:ext uri="{FF2B5EF4-FFF2-40B4-BE49-F238E27FC236}">
                <a16:creationId xmlns:a16="http://schemas.microsoft.com/office/drawing/2014/main" id="{C392EE99-A9E7-42A0-B4A0-5D49C68BC1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14256" y="3096923"/>
            <a:ext cx="5057775" cy="1914525"/>
          </a:xfrm>
          <a:prstGeom prst="rect">
            <a:avLst/>
          </a:prstGeom>
          <a:noFill/>
        </p:spPr>
      </p:pic>
    </p:spTree>
    <p:extLst>
      <p:ext uri="{BB962C8B-B14F-4D97-AF65-F5344CB8AC3E}">
        <p14:creationId xmlns:p14="http://schemas.microsoft.com/office/powerpoint/2010/main" val="22967593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0B4BCEA-2047-4229-8051-AD6B427FDEAB}"/>
              </a:ext>
            </a:extLst>
          </p:cNvPr>
          <p:cNvPicPr>
            <a:picLocks noChangeAspect="1"/>
          </p:cNvPicPr>
          <p:nvPr/>
        </p:nvPicPr>
        <p:blipFill>
          <a:blip r:embed="rId2"/>
          <a:stretch>
            <a:fillRect/>
          </a:stretch>
        </p:blipFill>
        <p:spPr>
          <a:xfrm>
            <a:off x="470467" y="1785257"/>
            <a:ext cx="5152555" cy="4418502"/>
          </a:xfrm>
          <a:prstGeom prst="rect">
            <a:avLst/>
          </a:prstGeom>
        </p:spPr>
      </p:pic>
      <p:sp>
        <p:nvSpPr>
          <p:cNvPr id="4" name="TextBox 3">
            <a:extLst>
              <a:ext uri="{FF2B5EF4-FFF2-40B4-BE49-F238E27FC236}">
                <a16:creationId xmlns:a16="http://schemas.microsoft.com/office/drawing/2014/main" id="{8B2F82E2-5C11-4CA6-A6BD-8E4BCF086F79}"/>
              </a:ext>
            </a:extLst>
          </p:cNvPr>
          <p:cNvSpPr txBox="1"/>
          <p:nvPr/>
        </p:nvSpPr>
        <p:spPr>
          <a:xfrm>
            <a:off x="396910" y="798844"/>
            <a:ext cx="6062685" cy="646331"/>
          </a:xfrm>
          <a:prstGeom prst="rect">
            <a:avLst/>
          </a:prstGeom>
          <a:noFill/>
        </p:spPr>
        <p:txBody>
          <a:bodyPr wrap="none" rtlCol="0">
            <a:spAutoFit/>
          </a:bodyPr>
          <a:lstStyle/>
          <a:p>
            <a:r>
              <a:rPr lang="en-US" dirty="0"/>
              <a:t>Example of a deterministic environment with a value for every </a:t>
            </a:r>
          </a:p>
          <a:p>
            <a:r>
              <a:rPr lang="en-US" dirty="0"/>
              <a:t>position: </a:t>
            </a:r>
          </a:p>
        </p:txBody>
      </p:sp>
      <p:pic>
        <p:nvPicPr>
          <p:cNvPr id="3074" name="Picture 2" descr="A picture containing graphical user interface&#10;&#10;Description automatically generated">
            <a:extLst>
              <a:ext uri="{FF2B5EF4-FFF2-40B4-BE49-F238E27FC236}">
                <a16:creationId xmlns:a16="http://schemas.microsoft.com/office/drawing/2014/main" id="{A7E4946A-3A4D-450D-AAF0-8678DA152B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27803" y="2883720"/>
            <a:ext cx="5057775" cy="1914525"/>
          </a:xfrm>
          <a:prstGeom prst="rect">
            <a:avLst/>
          </a:prstGeom>
          <a:noFill/>
        </p:spPr>
      </p:pic>
      <p:sp>
        <p:nvSpPr>
          <p:cNvPr id="2" name="TextBox 1">
            <a:extLst>
              <a:ext uri="{FF2B5EF4-FFF2-40B4-BE49-F238E27FC236}">
                <a16:creationId xmlns:a16="http://schemas.microsoft.com/office/drawing/2014/main" id="{604C5E0A-C6DE-401F-BD60-4F548C87E712}"/>
              </a:ext>
            </a:extLst>
          </p:cNvPr>
          <p:cNvSpPr txBox="1"/>
          <p:nvPr/>
        </p:nvSpPr>
        <p:spPr>
          <a:xfrm>
            <a:off x="7256585" y="1785257"/>
            <a:ext cx="3690049" cy="369332"/>
          </a:xfrm>
          <a:prstGeom prst="rect">
            <a:avLst/>
          </a:prstGeom>
          <a:noFill/>
        </p:spPr>
        <p:txBody>
          <a:bodyPr wrap="none" rtlCol="0">
            <a:spAutoFit/>
          </a:bodyPr>
          <a:lstStyle/>
          <a:p>
            <a:r>
              <a:rPr lang="en-US" dirty="0"/>
              <a:t>Example of a stochastic environment:</a:t>
            </a:r>
          </a:p>
        </p:txBody>
      </p:sp>
      <p:sp>
        <p:nvSpPr>
          <p:cNvPr id="8" name="TextBox 7">
            <a:extLst>
              <a:ext uri="{FF2B5EF4-FFF2-40B4-BE49-F238E27FC236}">
                <a16:creationId xmlns:a16="http://schemas.microsoft.com/office/drawing/2014/main" id="{46C65926-39FF-4F85-9717-3233594CD999}"/>
              </a:ext>
            </a:extLst>
          </p:cNvPr>
          <p:cNvSpPr txBox="1"/>
          <p:nvPr/>
        </p:nvSpPr>
        <p:spPr>
          <a:xfrm>
            <a:off x="6203601" y="5412825"/>
            <a:ext cx="6096836" cy="646331"/>
          </a:xfrm>
          <a:prstGeom prst="rect">
            <a:avLst/>
          </a:prstGeom>
          <a:noFill/>
        </p:spPr>
        <p:txBody>
          <a:bodyPr wrap="square">
            <a:spAutoFit/>
          </a:bodyPr>
          <a:lstStyle/>
          <a:p>
            <a:r>
              <a:rPr lang="de-DE" dirty="0"/>
              <a:t>https://reinforcement-learning4.fun/2019/06/09/introduction-reinforcement-learning-frozen-lake-example/</a:t>
            </a:r>
          </a:p>
        </p:txBody>
      </p:sp>
    </p:spTree>
    <p:extLst>
      <p:ext uri="{BB962C8B-B14F-4D97-AF65-F5344CB8AC3E}">
        <p14:creationId xmlns:p14="http://schemas.microsoft.com/office/powerpoint/2010/main" val="13870669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53CA63-6356-4C27-9DEA-22C98A7E4360}"/>
              </a:ext>
            </a:extLst>
          </p:cNvPr>
          <p:cNvSpPr>
            <a:spLocks noGrp="1"/>
          </p:cNvSpPr>
          <p:nvPr>
            <p:ph type="title"/>
          </p:nvPr>
        </p:nvSpPr>
        <p:spPr/>
        <p:txBody>
          <a:bodyPr/>
          <a:lstStyle/>
          <a:p>
            <a:r>
              <a:rPr lang="en-US" dirty="0"/>
              <a:t>History of Game Machines</a:t>
            </a:r>
            <a:endParaRPr lang="de-DE" dirty="0"/>
          </a:p>
        </p:txBody>
      </p:sp>
      <p:sp>
        <p:nvSpPr>
          <p:cNvPr id="3" name="Content Placeholder 2">
            <a:extLst>
              <a:ext uri="{FF2B5EF4-FFF2-40B4-BE49-F238E27FC236}">
                <a16:creationId xmlns:a16="http://schemas.microsoft.com/office/drawing/2014/main" id="{BC9437B7-29C0-4FBB-A3FF-978AE6433B78}"/>
              </a:ext>
            </a:extLst>
          </p:cNvPr>
          <p:cNvSpPr>
            <a:spLocks noGrp="1"/>
          </p:cNvSpPr>
          <p:nvPr>
            <p:ph idx="1"/>
          </p:nvPr>
        </p:nvSpPr>
        <p:spPr/>
        <p:txBody>
          <a:bodyPr/>
          <a:lstStyle/>
          <a:p>
            <a:pPr marR="0" algn="l"/>
            <a:r>
              <a:rPr lang="en-US" sz="1800" b="0" i="0" u="none" strike="noStrike" baseline="0" dirty="0">
                <a:solidFill>
                  <a:srgbClr val="000000"/>
                </a:solidFill>
                <a:latin typeface="Calibri" panose="020F0502020204030204" pitchFamily="34" charset="0"/>
              </a:rPr>
              <a:t>18th century: The Turk: Fake chess machine</a:t>
            </a:r>
          </a:p>
          <a:p>
            <a:pPr marR="0" algn="l"/>
            <a:r>
              <a:rPr lang="de-DE" sz="1800" b="0" i="0" u="none" strike="noStrike" baseline="0" dirty="0">
                <a:solidFill>
                  <a:srgbClr val="000000"/>
                </a:solidFill>
                <a:latin typeface="Calibri" panose="020F0502020204030204" pitchFamily="34" charset="0"/>
              </a:rPr>
              <a:t>1970ies: First chess programs</a:t>
            </a:r>
          </a:p>
          <a:p>
            <a:pPr marR="0" algn="l"/>
            <a:r>
              <a:rPr lang="en-US" sz="1800" b="0" i="0" u="none" strike="noStrike" baseline="0" dirty="0">
                <a:solidFill>
                  <a:srgbClr val="000000"/>
                </a:solidFill>
                <a:latin typeface="Calibri" panose="020F0502020204030204" pitchFamily="34" charset="0"/>
              </a:rPr>
              <a:t>1997: Deep Blue beats chess world champion</a:t>
            </a:r>
          </a:p>
          <a:p>
            <a:pPr algn="l"/>
            <a:r>
              <a:rPr lang="de-DE" sz="1800" dirty="0">
                <a:solidFill>
                  <a:srgbClr val="000000"/>
                </a:solidFill>
                <a:latin typeface="Calibri" panose="020F0502020204030204" pitchFamily="34" charset="0"/>
              </a:rPr>
              <a:t>2015: DeepMind solved all Atari Games (Agent 57)</a:t>
            </a:r>
          </a:p>
          <a:p>
            <a:pPr marR="0" algn="l"/>
            <a:r>
              <a:rPr lang="de-DE" sz="1800" b="0" i="0" u="none" strike="noStrike" baseline="0" dirty="0">
                <a:solidFill>
                  <a:srgbClr val="000000"/>
                </a:solidFill>
                <a:latin typeface="Calibri" panose="020F0502020204030204" pitchFamily="34" charset="0"/>
              </a:rPr>
              <a:t>2016: AlphaGo beats Lee Sedol in the Game of GO</a:t>
            </a:r>
          </a:p>
          <a:p>
            <a:pPr marR="0" algn="l"/>
            <a:r>
              <a:rPr lang="de-DE" sz="1800" dirty="0">
                <a:solidFill>
                  <a:srgbClr val="000000"/>
                </a:solidFill>
                <a:latin typeface="Calibri" panose="020F0502020204030204" pitchFamily="34" charset="0"/>
              </a:rPr>
              <a:t>2017: OpenAI wins Dota2 in 1on1</a:t>
            </a:r>
          </a:p>
          <a:p>
            <a:pPr marR="0" algn="l"/>
            <a:r>
              <a:rPr lang="de-DE" sz="1800" dirty="0">
                <a:solidFill>
                  <a:srgbClr val="000000"/>
                </a:solidFill>
                <a:latin typeface="Calibri" panose="020F0502020204030204" pitchFamily="34" charset="0"/>
              </a:rPr>
              <a:t>2018: AlphaStar wins Starcraft </a:t>
            </a:r>
          </a:p>
          <a:p>
            <a:pPr marR="0" algn="l"/>
            <a:r>
              <a:rPr lang="de-DE" sz="1800" b="0" i="0" u="none" strike="noStrike" baseline="0" dirty="0">
                <a:solidFill>
                  <a:srgbClr val="000000"/>
                </a:solidFill>
                <a:latin typeface="Calibri" panose="020F0502020204030204" pitchFamily="34" charset="0"/>
              </a:rPr>
              <a:t>2019: OpenAI wins Dota2 in 5on5</a:t>
            </a:r>
          </a:p>
          <a:p>
            <a:pPr marR="0" algn="l"/>
            <a:r>
              <a:rPr lang="de-DE" sz="1800" dirty="0">
                <a:solidFill>
                  <a:srgbClr val="000000"/>
                </a:solidFill>
                <a:latin typeface="Calibri" panose="020F0502020204030204" pitchFamily="34" charset="0"/>
              </a:rPr>
              <a:t>2020 Deep Mind practically „solved“ Proteinfolding </a:t>
            </a:r>
          </a:p>
          <a:p>
            <a:pPr marL="0" marR="0" indent="0" algn="l">
              <a:buNone/>
            </a:pPr>
            <a:r>
              <a:rPr lang="de-DE" sz="1800" dirty="0">
                <a:solidFill>
                  <a:srgbClr val="000000"/>
                </a:solidFill>
                <a:latin typeface="Calibri" panose="020F0502020204030204" pitchFamily="34" charset="0"/>
              </a:rPr>
              <a:t>despite beeing NP-Complete</a:t>
            </a:r>
            <a:endParaRPr lang="de-DE" dirty="0"/>
          </a:p>
        </p:txBody>
      </p:sp>
      <p:pic>
        <p:nvPicPr>
          <p:cNvPr id="5" name="Picture 4">
            <a:extLst>
              <a:ext uri="{FF2B5EF4-FFF2-40B4-BE49-F238E27FC236}">
                <a16:creationId xmlns:a16="http://schemas.microsoft.com/office/drawing/2014/main" id="{EEE0AB04-4FF0-4C73-AA41-9877EAC918E6}"/>
              </a:ext>
            </a:extLst>
          </p:cNvPr>
          <p:cNvPicPr>
            <a:picLocks noChangeAspect="1"/>
          </p:cNvPicPr>
          <p:nvPr/>
        </p:nvPicPr>
        <p:blipFill>
          <a:blip r:embed="rId3"/>
          <a:stretch>
            <a:fillRect/>
          </a:stretch>
        </p:blipFill>
        <p:spPr>
          <a:xfrm>
            <a:off x="8668475" y="158104"/>
            <a:ext cx="2163169" cy="2152658"/>
          </a:xfrm>
          <a:prstGeom prst="rect">
            <a:avLst/>
          </a:prstGeom>
        </p:spPr>
      </p:pic>
      <p:pic>
        <p:nvPicPr>
          <p:cNvPr id="6146" name="Picture 2" descr="A picture containing text, scoreboard&#10;&#10;Description automatically generated">
            <a:extLst>
              <a:ext uri="{FF2B5EF4-FFF2-40B4-BE49-F238E27FC236}">
                <a16:creationId xmlns:a16="http://schemas.microsoft.com/office/drawing/2014/main" id="{66987640-9E23-4DCB-9B54-A9CC711F7A1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5484" y="2310762"/>
            <a:ext cx="4820468" cy="2711513"/>
          </a:xfrm>
          <a:prstGeom prst="rect">
            <a:avLst/>
          </a:prstGeom>
          <a:noFill/>
        </p:spPr>
      </p:pic>
      <p:pic>
        <p:nvPicPr>
          <p:cNvPr id="6" name="Picture 5" descr="Map&#10;&#10;Description automatically generated">
            <a:extLst>
              <a:ext uri="{FF2B5EF4-FFF2-40B4-BE49-F238E27FC236}">
                <a16:creationId xmlns:a16="http://schemas.microsoft.com/office/drawing/2014/main" id="{ED8590BF-E5C4-404E-BB5A-6370758D974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54475" y="5206755"/>
            <a:ext cx="2622486" cy="1475148"/>
          </a:xfrm>
          <a:prstGeom prst="rect">
            <a:avLst/>
          </a:prstGeom>
        </p:spPr>
      </p:pic>
      <p:pic>
        <p:nvPicPr>
          <p:cNvPr id="9218" name="Picture 2" descr="A picture containing light&#10;&#10;Description automatically generated">
            <a:extLst>
              <a:ext uri="{FF2B5EF4-FFF2-40B4-BE49-F238E27FC236}">
                <a16:creationId xmlns:a16="http://schemas.microsoft.com/office/drawing/2014/main" id="{C105090F-C180-4F74-BB9D-0D44E9CA470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65971" y="5149188"/>
            <a:ext cx="2120376" cy="1590282"/>
          </a:xfrm>
          <a:prstGeom prst="rect">
            <a:avLst/>
          </a:prstGeom>
          <a:noFill/>
        </p:spPr>
      </p:pic>
    </p:spTree>
    <p:extLst>
      <p:ext uri="{BB962C8B-B14F-4D97-AF65-F5344CB8AC3E}">
        <p14:creationId xmlns:p14="http://schemas.microsoft.com/office/powerpoint/2010/main" val="352057288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411502-E299-434A-973B-C2BFE1E465C6}"/>
              </a:ext>
            </a:extLst>
          </p:cNvPr>
          <p:cNvSpPr>
            <a:spLocks noGrp="1"/>
          </p:cNvSpPr>
          <p:nvPr>
            <p:ph type="title"/>
          </p:nvPr>
        </p:nvSpPr>
        <p:spPr/>
        <p:txBody>
          <a:bodyPr/>
          <a:lstStyle/>
          <a:p>
            <a:r>
              <a:rPr lang="en-US" dirty="0"/>
              <a:t>Markov Reward Process</a:t>
            </a:r>
            <a:endParaRPr lang="de-DE" dirty="0"/>
          </a:p>
        </p:txBody>
      </p:sp>
      <p:sp>
        <p:nvSpPr>
          <p:cNvPr id="3" name="Content Placeholder 2">
            <a:extLst>
              <a:ext uri="{FF2B5EF4-FFF2-40B4-BE49-F238E27FC236}">
                <a16:creationId xmlns:a16="http://schemas.microsoft.com/office/drawing/2014/main" id="{A3D725CD-DD4E-4D87-85DF-7F7DB7BAF198}"/>
              </a:ext>
            </a:extLst>
          </p:cNvPr>
          <p:cNvSpPr>
            <a:spLocks noGrp="1"/>
          </p:cNvSpPr>
          <p:nvPr>
            <p:ph idx="1"/>
          </p:nvPr>
        </p:nvSpPr>
        <p:spPr>
          <a:xfrm>
            <a:off x="838200" y="1825625"/>
            <a:ext cx="6295465" cy="4351338"/>
          </a:xfrm>
        </p:spPr>
        <p:txBody>
          <a:bodyPr/>
          <a:lstStyle/>
          <a:p>
            <a:r>
              <a:rPr lang="en-US" dirty="0"/>
              <a:t>How to obtain the Values of states in a stochastic environment?</a:t>
            </a:r>
            <a:endParaRPr lang="de-DE" dirty="0"/>
          </a:p>
        </p:txBody>
      </p:sp>
      <p:pic>
        <p:nvPicPr>
          <p:cNvPr id="5" name="Picture 4">
            <a:extLst>
              <a:ext uri="{FF2B5EF4-FFF2-40B4-BE49-F238E27FC236}">
                <a16:creationId xmlns:a16="http://schemas.microsoft.com/office/drawing/2014/main" id="{937C549B-5287-449E-BF0C-0770A78BBF47}"/>
              </a:ext>
            </a:extLst>
          </p:cNvPr>
          <p:cNvPicPr>
            <a:picLocks noChangeAspect="1"/>
          </p:cNvPicPr>
          <p:nvPr/>
        </p:nvPicPr>
        <p:blipFill>
          <a:blip r:embed="rId3"/>
          <a:stretch>
            <a:fillRect/>
          </a:stretch>
        </p:blipFill>
        <p:spPr>
          <a:xfrm>
            <a:off x="497393" y="2778368"/>
            <a:ext cx="4453862" cy="2765549"/>
          </a:xfrm>
          <a:prstGeom prst="rect">
            <a:avLst/>
          </a:prstGeom>
        </p:spPr>
      </p:pic>
      <p:sp>
        <p:nvSpPr>
          <p:cNvPr id="6" name="TextBox 5">
            <a:extLst>
              <a:ext uri="{FF2B5EF4-FFF2-40B4-BE49-F238E27FC236}">
                <a16:creationId xmlns:a16="http://schemas.microsoft.com/office/drawing/2014/main" id="{34DF76AF-3C64-4989-8119-07A185D2597A}"/>
              </a:ext>
            </a:extLst>
          </p:cNvPr>
          <p:cNvSpPr txBox="1"/>
          <p:nvPr/>
        </p:nvSpPr>
        <p:spPr>
          <a:xfrm>
            <a:off x="1175657" y="6385727"/>
            <a:ext cx="6088077" cy="369332"/>
          </a:xfrm>
          <a:prstGeom prst="rect">
            <a:avLst/>
          </a:prstGeom>
          <a:noFill/>
        </p:spPr>
        <p:txBody>
          <a:bodyPr wrap="none" rtlCol="0">
            <a:spAutoFit/>
          </a:bodyPr>
          <a:lstStyle/>
          <a:p>
            <a:r>
              <a:rPr lang="en-US" dirty="0"/>
              <a:t>Source: Maxim </a:t>
            </a:r>
            <a:r>
              <a:rPr lang="en-US" dirty="0" err="1"/>
              <a:t>Lapan</a:t>
            </a:r>
            <a:r>
              <a:rPr lang="en-US" dirty="0"/>
              <a:t>, Deep Reinforcement Learning Hands-On</a:t>
            </a:r>
            <a:endParaRPr lang="de-DE" dirty="0"/>
          </a:p>
        </p:txBody>
      </p:sp>
      <p:pic>
        <p:nvPicPr>
          <p:cNvPr id="4098" name="Picture 2" descr="Diagram, text&#10;&#10;Description automatically generated">
            <a:extLst>
              <a:ext uri="{FF2B5EF4-FFF2-40B4-BE49-F238E27FC236}">
                <a16:creationId xmlns:a16="http://schemas.microsoft.com/office/drawing/2014/main" id="{4F010763-52FD-4DE7-9EFD-19744D91948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63734" y="329046"/>
            <a:ext cx="4649930" cy="6199907"/>
          </a:xfrm>
          <a:prstGeom prst="rect">
            <a:avLst/>
          </a:prstGeom>
          <a:noFill/>
        </p:spPr>
      </p:pic>
    </p:spTree>
    <p:extLst>
      <p:ext uri="{BB962C8B-B14F-4D97-AF65-F5344CB8AC3E}">
        <p14:creationId xmlns:p14="http://schemas.microsoft.com/office/powerpoint/2010/main" val="128806964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2FDDF3-2C73-4FD9-9D77-14D6DB70CD2C}"/>
              </a:ext>
            </a:extLst>
          </p:cNvPr>
          <p:cNvSpPr>
            <a:spLocks noGrp="1"/>
          </p:cNvSpPr>
          <p:nvPr>
            <p:ph type="title"/>
          </p:nvPr>
        </p:nvSpPr>
        <p:spPr/>
        <p:txBody>
          <a:bodyPr/>
          <a:lstStyle/>
          <a:p>
            <a:r>
              <a:rPr lang="en-US" dirty="0"/>
              <a:t>Bellman Equation</a:t>
            </a:r>
            <a:endParaRPr lang="de-DE" dirty="0"/>
          </a:p>
        </p:txBody>
      </p:sp>
      <p:pic>
        <p:nvPicPr>
          <p:cNvPr id="5122" name="Picture 2" descr="A close-up of a book&#10;&#10;Description automatically generated with low confidence">
            <a:extLst>
              <a:ext uri="{FF2B5EF4-FFF2-40B4-BE49-F238E27FC236}">
                <a16:creationId xmlns:a16="http://schemas.microsoft.com/office/drawing/2014/main" id="{E32BD358-C810-40CC-AA7A-6DAC4A28F3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5400000">
            <a:off x="3955701" y="-1406769"/>
            <a:ext cx="9144000" cy="6858000"/>
          </a:xfrm>
          <a:prstGeom prst="rect">
            <a:avLst/>
          </a:prstGeom>
          <a:noFill/>
        </p:spPr>
      </p:pic>
      <p:sp>
        <p:nvSpPr>
          <p:cNvPr id="4" name="Rectangle 3">
            <a:extLst>
              <a:ext uri="{FF2B5EF4-FFF2-40B4-BE49-F238E27FC236}">
                <a16:creationId xmlns:a16="http://schemas.microsoft.com/office/drawing/2014/main" id="{FDFEF3E4-7A7A-4FAD-A274-FE6FB01FF31E}"/>
              </a:ext>
            </a:extLst>
          </p:cNvPr>
          <p:cNvSpPr/>
          <p:nvPr/>
        </p:nvSpPr>
        <p:spPr>
          <a:xfrm>
            <a:off x="6531429" y="4034412"/>
            <a:ext cx="3918857" cy="39691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 name="TextBox 4">
            <a:extLst>
              <a:ext uri="{FF2B5EF4-FFF2-40B4-BE49-F238E27FC236}">
                <a16:creationId xmlns:a16="http://schemas.microsoft.com/office/drawing/2014/main" id="{5FF6E793-0EDB-4626-804F-72343926A3F5}"/>
              </a:ext>
            </a:extLst>
          </p:cNvPr>
          <p:cNvSpPr txBox="1"/>
          <p:nvPr/>
        </p:nvSpPr>
        <p:spPr>
          <a:xfrm>
            <a:off x="447153" y="2466870"/>
            <a:ext cx="4516733" cy="1754326"/>
          </a:xfrm>
          <a:prstGeom prst="rect">
            <a:avLst/>
          </a:prstGeom>
          <a:noFill/>
        </p:spPr>
        <p:txBody>
          <a:bodyPr wrap="square" rtlCol="0">
            <a:spAutoFit/>
          </a:bodyPr>
          <a:lstStyle/>
          <a:p>
            <a:r>
              <a:rPr lang="en-US" dirty="0"/>
              <a:t>The Value of state x </a:t>
            </a:r>
          </a:p>
          <a:p>
            <a:r>
              <a:rPr lang="en-US" dirty="0"/>
              <a:t>is the maximum of the sum of </a:t>
            </a:r>
          </a:p>
          <a:p>
            <a:r>
              <a:rPr lang="en-US" dirty="0"/>
              <a:t>immediate reward and the discounted next states Value. Only the one action where the value is maximized </a:t>
            </a:r>
            <a:r>
              <a:rPr lang="en-US"/>
              <a:t>is selected.</a:t>
            </a:r>
            <a:endParaRPr lang="en-US" dirty="0"/>
          </a:p>
          <a:p>
            <a:endParaRPr lang="de-DE" dirty="0"/>
          </a:p>
        </p:txBody>
      </p:sp>
      <p:sp>
        <p:nvSpPr>
          <p:cNvPr id="6" name="TextBox 5">
            <a:extLst>
              <a:ext uri="{FF2B5EF4-FFF2-40B4-BE49-F238E27FC236}">
                <a16:creationId xmlns:a16="http://schemas.microsoft.com/office/drawing/2014/main" id="{0C550740-86F9-40DD-8084-3D4F58A8FA16}"/>
              </a:ext>
            </a:extLst>
          </p:cNvPr>
          <p:cNvSpPr txBox="1"/>
          <p:nvPr/>
        </p:nvSpPr>
        <p:spPr>
          <a:xfrm>
            <a:off x="522514" y="4491613"/>
            <a:ext cx="4268028" cy="1200329"/>
          </a:xfrm>
          <a:prstGeom prst="rect">
            <a:avLst/>
          </a:prstGeom>
          <a:noFill/>
        </p:spPr>
        <p:txBody>
          <a:bodyPr wrap="none" rtlCol="0">
            <a:spAutoFit/>
          </a:bodyPr>
          <a:lstStyle/>
          <a:p>
            <a:r>
              <a:rPr lang="en-US" dirty="0"/>
              <a:t>Recursive Definition! </a:t>
            </a:r>
          </a:p>
          <a:p>
            <a:r>
              <a:rPr lang="en-US" dirty="0"/>
              <a:t>Often you get the reward only at the end of</a:t>
            </a:r>
          </a:p>
          <a:p>
            <a:r>
              <a:rPr lang="en-US" dirty="0"/>
              <a:t>the game. </a:t>
            </a:r>
          </a:p>
          <a:p>
            <a:endParaRPr lang="en-US" dirty="0"/>
          </a:p>
        </p:txBody>
      </p:sp>
      <p:sp>
        <p:nvSpPr>
          <p:cNvPr id="3" name="TextBox 2">
            <a:extLst>
              <a:ext uri="{FF2B5EF4-FFF2-40B4-BE49-F238E27FC236}">
                <a16:creationId xmlns:a16="http://schemas.microsoft.com/office/drawing/2014/main" id="{24F81579-1FD9-405C-983B-B4BFE4851603}"/>
              </a:ext>
            </a:extLst>
          </p:cNvPr>
          <p:cNvSpPr txBox="1"/>
          <p:nvPr/>
        </p:nvSpPr>
        <p:spPr>
          <a:xfrm>
            <a:off x="336619" y="6488668"/>
            <a:ext cx="6088077" cy="369332"/>
          </a:xfrm>
          <a:prstGeom prst="rect">
            <a:avLst/>
          </a:prstGeom>
          <a:noFill/>
        </p:spPr>
        <p:txBody>
          <a:bodyPr wrap="none" rtlCol="0">
            <a:spAutoFit/>
          </a:bodyPr>
          <a:lstStyle/>
          <a:p>
            <a:r>
              <a:rPr lang="en-US" dirty="0"/>
              <a:t>Source: Maxim </a:t>
            </a:r>
            <a:r>
              <a:rPr lang="en-US" dirty="0" err="1"/>
              <a:t>Lapan</a:t>
            </a:r>
            <a:r>
              <a:rPr lang="en-US" dirty="0"/>
              <a:t>, Deep Reinforcement Learning Hands-On</a:t>
            </a:r>
            <a:endParaRPr lang="de-DE" dirty="0"/>
          </a:p>
        </p:txBody>
      </p:sp>
    </p:spTree>
    <p:extLst>
      <p:ext uri="{BB962C8B-B14F-4D97-AF65-F5344CB8AC3E}">
        <p14:creationId xmlns:p14="http://schemas.microsoft.com/office/powerpoint/2010/main" val="229570258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EF2962-63DF-4684-AEAC-E3EC54B0A19D}"/>
              </a:ext>
            </a:extLst>
          </p:cNvPr>
          <p:cNvSpPr>
            <a:spLocks noGrp="1"/>
          </p:cNvSpPr>
          <p:nvPr>
            <p:ph type="title"/>
          </p:nvPr>
        </p:nvSpPr>
        <p:spPr/>
        <p:txBody>
          <a:bodyPr/>
          <a:lstStyle/>
          <a:p>
            <a:r>
              <a:rPr lang="en-US" dirty="0"/>
              <a:t>Example of a value based Method</a:t>
            </a:r>
            <a:br>
              <a:rPr lang="en-US" dirty="0"/>
            </a:br>
            <a:r>
              <a:rPr lang="en-US" dirty="0"/>
              <a:t>DQN</a:t>
            </a:r>
            <a:endParaRPr lang="de-DE" dirty="0"/>
          </a:p>
        </p:txBody>
      </p:sp>
      <p:sp>
        <p:nvSpPr>
          <p:cNvPr id="3" name="Content Placeholder 2">
            <a:extLst>
              <a:ext uri="{FF2B5EF4-FFF2-40B4-BE49-F238E27FC236}">
                <a16:creationId xmlns:a16="http://schemas.microsoft.com/office/drawing/2014/main" id="{B00B636A-4A7D-4391-89B8-42888D0F4837}"/>
              </a:ext>
            </a:extLst>
          </p:cNvPr>
          <p:cNvSpPr>
            <a:spLocks noGrp="1"/>
          </p:cNvSpPr>
          <p:nvPr>
            <p:ph idx="1"/>
          </p:nvPr>
        </p:nvSpPr>
        <p:spPr>
          <a:xfrm>
            <a:off x="329453" y="1825625"/>
            <a:ext cx="11967881" cy="4351338"/>
          </a:xfrm>
        </p:spPr>
        <p:txBody>
          <a:bodyPr/>
          <a:lstStyle/>
          <a:p>
            <a:r>
              <a:rPr lang="en-US" dirty="0"/>
              <a:t>Simple Demo running in local </a:t>
            </a:r>
            <a:r>
              <a:rPr lang="en-US" dirty="0" err="1"/>
              <a:t>rl</a:t>
            </a:r>
            <a:r>
              <a:rPr lang="en-US" dirty="0"/>
              <a:t> </a:t>
            </a:r>
            <a:r>
              <a:rPr lang="en-US" dirty="0" err="1"/>
              <a:t>Conda</a:t>
            </a:r>
            <a:r>
              <a:rPr lang="en-US" dirty="0"/>
              <a:t> Environment</a:t>
            </a:r>
          </a:p>
          <a:p>
            <a:endParaRPr lang="en-US" dirty="0"/>
          </a:p>
          <a:p>
            <a:pPr marL="0" indent="0">
              <a:buNone/>
            </a:pPr>
            <a:r>
              <a:rPr lang="en-US" dirty="0"/>
              <a:t>Bellman Equation visible in the code: </a:t>
            </a:r>
          </a:p>
          <a:p>
            <a:pPr marL="0" indent="0">
              <a:buNone/>
            </a:pPr>
            <a:r>
              <a:rPr lang="de-DE" dirty="0"/>
              <a:t>target = (reward + self.gamma * np.amax(self.model.predict(next_state)[0])) </a:t>
            </a:r>
          </a:p>
        </p:txBody>
      </p:sp>
    </p:spTree>
    <p:extLst>
      <p:ext uri="{BB962C8B-B14F-4D97-AF65-F5344CB8AC3E}">
        <p14:creationId xmlns:p14="http://schemas.microsoft.com/office/powerpoint/2010/main" val="315091262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1A8340-5D02-442E-AD4F-82330590C958}"/>
              </a:ext>
            </a:extLst>
          </p:cNvPr>
          <p:cNvSpPr>
            <a:spLocks noGrp="1"/>
          </p:cNvSpPr>
          <p:nvPr>
            <p:ph type="title"/>
          </p:nvPr>
        </p:nvSpPr>
        <p:spPr/>
        <p:txBody>
          <a:bodyPr/>
          <a:lstStyle/>
          <a:p>
            <a:endParaRPr lang="de-DE"/>
          </a:p>
        </p:txBody>
      </p:sp>
      <p:sp>
        <p:nvSpPr>
          <p:cNvPr id="3" name="Content Placeholder 2">
            <a:extLst>
              <a:ext uri="{FF2B5EF4-FFF2-40B4-BE49-F238E27FC236}">
                <a16:creationId xmlns:a16="http://schemas.microsoft.com/office/drawing/2014/main" id="{3083D5D8-66A8-44E8-8101-10FBACA05692}"/>
              </a:ext>
            </a:extLst>
          </p:cNvPr>
          <p:cNvSpPr>
            <a:spLocks noGrp="1"/>
          </p:cNvSpPr>
          <p:nvPr>
            <p:ph idx="1"/>
          </p:nvPr>
        </p:nvSpPr>
        <p:spPr/>
        <p:txBody>
          <a:bodyPr/>
          <a:lstStyle/>
          <a:p>
            <a:endParaRPr lang="de-DE"/>
          </a:p>
        </p:txBody>
      </p:sp>
      <p:pic>
        <p:nvPicPr>
          <p:cNvPr id="5" name="Picture 4">
            <a:extLst>
              <a:ext uri="{FF2B5EF4-FFF2-40B4-BE49-F238E27FC236}">
                <a16:creationId xmlns:a16="http://schemas.microsoft.com/office/drawing/2014/main" id="{CBD0E4E4-8BAD-4E72-9B13-0DD01B9EFBA6}"/>
              </a:ext>
            </a:extLst>
          </p:cNvPr>
          <p:cNvPicPr>
            <a:picLocks noChangeAspect="1"/>
          </p:cNvPicPr>
          <p:nvPr/>
        </p:nvPicPr>
        <p:blipFill>
          <a:blip r:embed="rId2"/>
          <a:stretch>
            <a:fillRect/>
          </a:stretch>
        </p:blipFill>
        <p:spPr>
          <a:xfrm>
            <a:off x="838200" y="436050"/>
            <a:ext cx="9096579" cy="5844099"/>
          </a:xfrm>
          <a:prstGeom prst="rect">
            <a:avLst/>
          </a:prstGeom>
        </p:spPr>
      </p:pic>
    </p:spTree>
    <p:extLst>
      <p:ext uri="{BB962C8B-B14F-4D97-AF65-F5344CB8AC3E}">
        <p14:creationId xmlns:p14="http://schemas.microsoft.com/office/powerpoint/2010/main" val="266062065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197AC1-9758-4A6D-A3E9-0C2FA64A7E71}"/>
              </a:ext>
            </a:extLst>
          </p:cNvPr>
          <p:cNvSpPr>
            <a:spLocks noGrp="1"/>
          </p:cNvSpPr>
          <p:nvPr>
            <p:ph type="title"/>
          </p:nvPr>
        </p:nvSpPr>
        <p:spPr/>
        <p:txBody>
          <a:bodyPr/>
          <a:lstStyle/>
          <a:p>
            <a:endParaRPr lang="de-DE"/>
          </a:p>
        </p:txBody>
      </p:sp>
      <p:sp>
        <p:nvSpPr>
          <p:cNvPr id="3" name="Content Placeholder 2">
            <a:extLst>
              <a:ext uri="{FF2B5EF4-FFF2-40B4-BE49-F238E27FC236}">
                <a16:creationId xmlns:a16="http://schemas.microsoft.com/office/drawing/2014/main" id="{EA22012F-C8CB-431F-8427-D616EA1CDC64}"/>
              </a:ext>
            </a:extLst>
          </p:cNvPr>
          <p:cNvSpPr>
            <a:spLocks noGrp="1"/>
          </p:cNvSpPr>
          <p:nvPr>
            <p:ph idx="1"/>
          </p:nvPr>
        </p:nvSpPr>
        <p:spPr/>
        <p:txBody>
          <a:bodyPr/>
          <a:lstStyle/>
          <a:p>
            <a:endParaRPr lang="de-DE"/>
          </a:p>
        </p:txBody>
      </p:sp>
      <p:pic>
        <p:nvPicPr>
          <p:cNvPr id="5" name="Picture 4">
            <a:extLst>
              <a:ext uri="{FF2B5EF4-FFF2-40B4-BE49-F238E27FC236}">
                <a16:creationId xmlns:a16="http://schemas.microsoft.com/office/drawing/2014/main" id="{93E08B1B-32BE-456A-8714-8D59CF25C851}"/>
              </a:ext>
            </a:extLst>
          </p:cNvPr>
          <p:cNvPicPr>
            <a:picLocks noChangeAspect="1"/>
          </p:cNvPicPr>
          <p:nvPr/>
        </p:nvPicPr>
        <p:blipFill>
          <a:blip r:embed="rId2"/>
          <a:stretch>
            <a:fillRect/>
          </a:stretch>
        </p:blipFill>
        <p:spPr>
          <a:xfrm>
            <a:off x="412750" y="207378"/>
            <a:ext cx="10470304" cy="6339471"/>
          </a:xfrm>
          <a:prstGeom prst="rect">
            <a:avLst/>
          </a:prstGeom>
        </p:spPr>
      </p:pic>
    </p:spTree>
    <p:extLst>
      <p:ext uri="{BB962C8B-B14F-4D97-AF65-F5344CB8AC3E}">
        <p14:creationId xmlns:p14="http://schemas.microsoft.com/office/powerpoint/2010/main" val="220627665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25D38DF-BC4D-4EE9-8184-F75B5917BA66}"/>
              </a:ext>
            </a:extLst>
          </p:cNvPr>
          <p:cNvPicPr>
            <a:picLocks noChangeAspect="1"/>
          </p:cNvPicPr>
          <p:nvPr/>
        </p:nvPicPr>
        <p:blipFill>
          <a:blip r:embed="rId3"/>
          <a:stretch>
            <a:fillRect/>
          </a:stretch>
        </p:blipFill>
        <p:spPr>
          <a:xfrm>
            <a:off x="838200" y="578998"/>
            <a:ext cx="7705686" cy="5351901"/>
          </a:xfrm>
          <a:prstGeom prst="rect">
            <a:avLst/>
          </a:prstGeom>
        </p:spPr>
      </p:pic>
    </p:spTree>
    <p:extLst>
      <p:ext uri="{BB962C8B-B14F-4D97-AF65-F5344CB8AC3E}">
        <p14:creationId xmlns:p14="http://schemas.microsoft.com/office/powerpoint/2010/main" val="424125216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E132C7-4A44-4CC6-ACF3-6C1541BA4FC0}"/>
              </a:ext>
            </a:extLst>
          </p:cNvPr>
          <p:cNvSpPr>
            <a:spLocks noGrp="1"/>
          </p:cNvSpPr>
          <p:nvPr>
            <p:ph type="title"/>
          </p:nvPr>
        </p:nvSpPr>
        <p:spPr/>
        <p:txBody>
          <a:bodyPr/>
          <a:lstStyle/>
          <a:p>
            <a:endParaRPr lang="de-DE"/>
          </a:p>
        </p:txBody>
      </p:sp>
      <p:sp>
        <p:nvSpPr>
          <p:cNvPr id="3" name="Content Placeholder 2">
            <a:extLst>
              <a:ext uri="{FF2B5EF4-FFF2-40B4-BE49-F238E27FC236}">
                <a16:creationId xmlns:a16="http://schemas.microsoft.com/office/drawing/2014/main" id="{991776DB-7604-4032-8228-183C283225B9}"/>
              </a:ext>
            </a:extLst>
          </p:cNvPr>
          <p:cNvSpPr>
            <a:spLocks noGrp="1"/>
          </p:cNvSpPr>
          <p:nvPr>
            <p:ph idx="1"/>
          </p:nvPr>
        </p:nvSpPr>
        <p:spPr/>
        <p:txBody>
          <a:bodyPr/>
          <a:lstStyle/>
          <a:p>
            <a:endParaRPr lang="de-DE"/>
          </a:p>
        </p:txBody>
      </p:sp>
      <p:pic>
        <p:nvPicPr>
          <p:cNvPr id="5" name="Picture 4">
            <a:extLst>
              <a:ext uri="{FF2B5EF4-FFF2-40B4-BE49-F238E27FC236}">
                <a16:creationId xmlns:a16="http://schemas.microsoft.com/office/drawing/2014/main" id="{637FF128-F108-4C7F-AC5F-FDAAA314799C}"/>
              </a:ext>
            </a:extLst>
          </p:cNvPr>
          <p:cNvPicPr>
            <a:picLocks noChangeAspect="1"/>
          </p:cNvPicPr>
          <p:nvPr/>
        </p:nvPicPr>
        <p:blipFill>
          <a:blip r:embed="rId3"/>
          <a:stretch>
            <a:fillRect/>
          </a:stretch>
        </p:blipFill>
        <p:spPr>
          <a:xfrm>
            <a:off x="838200" y="457200"/>
            <a:ext cx="8127553" cy="5384800"/>
          </a:xfrm>
          <a:prstGeom prst="rect">
            <a:avLst/>
          </a:prstGeom>
        </p:spPr>
      </p:pic>
    </p:spTree>
    <p:extLst>
      <p:ext uri="{BB962C8B-B14F-4D97-AF65-F5344CB8AC3E}">
        <p14:creationId xmlns:p14="http://schemas.microsoft.com/office/powerpoint/2010/main" val="143516800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E95FF-66F0-4F7F-A2A4-516D98887CDA}"/>
              </a:ext>
            </a:extLst>
          </p:cNvPr>
          <p:cNvSpPr>
            <a:spLocks noGrp="1"/>
          </p:cNvSpPr>
          <p:nvPr>
            <p:ph type="title"/>
          </p:nvPr>
        </p:nvSpPr>
        <p:spPr/>
        <p:txBody>
          <a:bodyPr/>
          <a:lstStyle/>
          <a:p>
            <a:endParaRPr lang="de-DE"/>
          </a:p>
        </p:txBody>
      </p:sp>
      <p:sp>
        <p:nvSpPr>
          <p:cNvPr id="3" name="Content Placeholder 2">
            <a:extLst>
              <a:ext uri="{FF2B5EF4-FFF2-40B4-BE49-F238E27FC236}">
                <a16:creationId xmlns:a16="http://schemas.microsoft.com/office/drawing/2014/main" id="{9F1EA640-CDE2-4B1C-B1E5-3220D58B197F}"/>
              </a:ext>
            </a:extLst>
          </p:cNvPr>
          <p:cNvSpPr>
            <a:spLocks noGrp="1"/>
          </p:cNvSpPr>
          <p:nvPr>
            <p:ph idx="1"/>
          </p:nvPr>
        </p:nvSpPr>
        <p:spPr/>
        <p:txBody>
          <a:bodyPr/>
          <a:lstStyle/>
          <a:p>
            <a:endParaRPr lang="de-DE"/>
          </a:p>
        </p:txBody>
      </p:sp>
      <p:pic>
        <p:nvPicPr>
          <p:cNvPr id="5" name="Picture 4">
            <a:extLst>
              <a:ext uri="{FF2B5EF4-FFF2-40B4-BE49-F238E27FC236}">
                <a16:creationId xmlns:a16="http://schemas.microsoft.com/office/drawing/2014/main" id="{FCFF6EC2-2716-40F4-AD19-8E791450ED0A}"/>
              </a:ext>
            </a:extLst>
          </p:cNvPr>
          <p:cNvPicPr>
            <a:picLocks noChangeAspect="1"/>
          </p:cNvPicPr>
          <p:nvPr/>
        </p:nvPicPr>
        <p:blipFill>
          <a:blip r:embed="rId3"/>
          <a:stretch>
            <a:fillRect/>
          </a:stretch>
        </p:blipFill>
        <p:spPr>
          <a:xfrm>
            <a:off x="596900" y="365125"/>
            <a:ext cx="8795835" cy="5707663"/>
          </a:xfrm>
          <a:prstGeom prst="rect">
            <a:avLst/>
          </a:prstGeom>
        </p:spPr>
      </p:pic>
    </p:spTree>
    <p:extLst>
      <p:ext uri="{BB962C8B-B14F-4D97-AF65-F5344CB8AC3E}">
        <p14:creationId xmlns:p14="http://schemas.microsoft.com/office/powerpoint/2010/main" val="207977699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456B9-9A41-4156-AA0F-57625BC38C20}"/>
              </a:ext>
            </a:extLst>
          </p:cNvPr>
          <p:cNvSpPr>
            <a:spLocks noGrp="1"/>
          </p:cNvSpPr>
          <p:nvPr>
            <p:ph type="title"/>
          </p:nvPr>
        </p:nvSpPr>
        <p:spPr/>
        <p:txBody>
          <a:bodyPr/>
          <a:lstStyle/>
          <a:p>
            <a:endParaRPr lang="de-DE"/>
          </a:p>
        </p:txBody>
      </p:sp>
      <p:sp>
        <p:nvSpPr>
          <p:cNvPr id="3" name="Content Placeholder 2">
            <a:extLst>
              <a:ext uri="{FF2B5EF4-FFF2-40B4-BE49-F238E27FC236}">
                <a16:creationId xmlns:a16="http://schemas.microsoft.com/office/drawing/2014/main" id="{07398E0F-468D-43CB-92AB-7D69B2FA8349}"/>
              </a:ext>
            </a:extLst>
          </p:cNvPr>
          <p:cNvSpPr>
            <a:spLocks noGrp="1"/>
          </p:cNvSpPr>
          <p:nvPr>
            <p:ph idx="1"/>
          </p:nvPr>
        </p:nvSpPr>
        <p:spPr/>
        <p:txBody>
          <a:bodyPr/>
          <a:lstStyle/>
          <a:p>
            <a:endParaRPr lang="de-DE"/>
          </a:p>
        </p:txBody>
      </p:sp>
      <p:pic>
        <p:nvPicPr>
          <p:cNvPr id="5" name="Picture 4">
            <a:extLst>
              <a:ext uri="{FF2B5EF4-FFF2-40B4-BE49-F238E27FC236}">
                <a16:creationId xmlns:a16="http://schemas.microsoft.com/office/drawing/2014/main" id="{0AD011DE-3C0F-4134-989B-3D00E790C041}"/>
              </a:ext>
            </a:extLst>
          </p:cNvPr>
          <p:cNvPicPr>
            <a:picLocks noChangeAspect="1"/>
          </p:cNvPicPr>
          <p:nvPr/>
        </p:nvPicPr>
        <p:blipFill>
          <a:blip r:embed="rId3"/>
          <a:stretch>
            <a:fillRect/>
          </a:stretch>
        </p:blipFill>
        <p:spPr>
          <a:xfrm>
            <a:off x="704850" y="365125"/>
            <a:ext cx="9207131" cy="5905218"/>
          </a:xfrm>
          <a:prstGeom prst="rect">
            <a:avLst/>
          </a:prstGeom>
        </p:spPr>
      </p:pic>
    </p:spTree>
    <p:extLst>
      <p:ext uri="{BB962C8B-B14F-4D97-AF65-F5344CB8AC3E}">
        <p14:creationId xmlns:p14="http://schemas.microsoft.com/office/powerpoint/2010/main" val="407109362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E612A5-16E6-4C4F-9095-EEA0FCEE8C7B}"/>
              </a:ext>
            </a:extLst>
          </p:cNvPr>
          <p:cNvSpPr>
            <a:spLocks noGrp="1"/>
          </p:cNvSpPr>
          <p:nvPr>
            <p:ph type="title"/>
          </p:nvPr>
        </p:nvSpPr>
        <p:spPr/>
        <p:txBody>
          <a:bodyPr/>
          <a:lstStyle/>
          <a:p>
            <a:r>
              <a:rPr lang="en-US" dirty="0"/>
              <a:t>Example of a Policy Based Method</a:t>
            </a:r>
            <a:br>
              <a:rPr lang="en-US" dirty="0"/>
            </a:br>
            <a:r>
              <a:rPr lang="en-US" dirty="0"/>
              <a:t>REINFORCE</a:t>
            </a:r>
            <a:endParaRPr lang="de-DE" dirty="0"/>
          </a:p>
        </p:txBody>
      </p:sp>
      <p:sp>
        <p:nvSpPr>
          <p:cNvPr id="3" name="Content Placeholder 2">
            <a:extLst>
              <a:ext uri="{FF2B5EF4-FFF2-40B4-BE49-F238E27FC236}">
                <a16:creationId xmlns:a16="http://schemas.microsoft.com/office/drawing/2014/main" id="{E992B157-8438-4EE1-A2C8-F23AB39491C4}"/>
              </a:ext>
            </a:extLst>
          </p:cNvPr>
          <p:cNvSpPr>
            <a:spLocks noGrp="1"/>
          </p:cNvSpPr>
          <p:nvPr>
            <p:ph idx="1"/>
          </p:nvPr>
        </p:nvSpPr>
        <p:spPr/>
        <p:txBody>
          <a:bodyPr>
            <a:normAutofit/>
          </a:bodyPr>
          <a:lstStyle/>
          <a:p>
            <a:endParaRPr lang="de-DE" dirty="0">
              <a:hlinkClick r:id="rId2"/>
            </a:endParaRPr>
          </a:p>
          <a:p>
            <a:endParaRPr lang="de-DE" dirty="0">
              <a:hlinkClick r:id="rId2"/>
            </a:endParaRPr>
          </a:p>
          <a:p>
            <a:endParaRPr lang="de-DE" dirty="0">
              <a:hlinkClick r:id="rId2"/>
            </a:endParaRPr>
          </a:p>
          <a:p>
            <a:endParaRPr lang="de-DE" dirty="0">
              <a:hlinkClick r:id="rId2"/>
            </a:endParaRPr>
          </a:p>
          <a:p>
            <a:r>
              <a:rPr lang="de-DE" dirty="0">
                <a:hlinkClick r:id="rId2"/>
              </a:rPr>
              <a:t>https://medium.com/@thechrisyoon/deriving-policy-gradients-and-implementing-reinforce-f887949bd63</a:t>
            </a:r>
            <a:endParaRPr lang="de-DE" dirty="0"/>
          </a:p>
          <a:p>
            <a:r>
              <a:rPr lang="de-DE" dirty="0"/>
              <a:t>Demo:</a:t>
            </a:r>
          </a:p>
          <a:p>
            <a:pPr marL="0" indent="0">
              <a:buNone/>
            </a:pPr>
            <a:r>
              <a:rPr lang="de-DE" dirty="0">
                <a:hlinkClick r:id="rId3"/>
              </a:rPr>
              <a:t>https://cs.stanford.edu/people/karpathy/reinforcejs/gridworld_dp.html</a:t>
            </a:r>
            <a:endParaRPr lang="de-DE" dirty="0"/>
          </a:p>
          <a:p>
            <a:endParaRPr lang="de-DE" dirty="0"/>
          </a:p>
          <a:p>
            <a:endParaRPr lang="de-DE" dirty="0"/>
          </a:p>
          <a:p>
            <a:endParaRPr lang="de-DE" dirty="0"/>
          </a:p>
        </p:txBody>
      </p:sp>
      <p:pic>
        <p:nvPicPr>
          <p:cNvPr id="1026" name="Picture 2" descr="Text, letter&#10;&#10;Description automatically generated">
            <a:extLst>
              <a:ext uri="{FF2B5EF4-FFF2-40B4-BE49-F238E27FC236}">
                <a16:creationId xmlns:a16="http://schemas.microsoft.com/office/drawing/2014/main" id="{60BD6970-2440-4A58-B717-40989D8FCEB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00436" y="1187328"/>
            <a:ext cx="5644924" cy="2527578"/>
          </a:xfrm>
          <a:prstGeom prst="rect">
            <a:avLst/>
          </a:prstGeom>
          <a:noFill/>
        </p:spPr>
      </p:pic>
    </p:spTree>
    <p:extLst>
      <p:ext uri="{BB962C8B-B14F-4D97-AF65-F5344CB8AC3E}">
        <p14:creationId xmlns:p14="http://schemas.microsoft.com/office/powerpoint/2010/main" val="31331282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302D5F-C61D-4D54-9978-63A4FFF11C3A}"/>
              </a:ext>
            </a:extLst>
          </p:cNvPr>
          <p:cNvSpPr>
            <a:spLocks noGrp="1"/>
          </p:cNvSpPr>
          <p:nvPr>
            <p:ph type="title"/>
          </p:nvPr>
        </p:nvSpPr>
        <p:spPr/>
        <p:txBody>
          <a:bodyPr/>
          <a:lstStyle/>
          <a:p>
            <a:r>
              <a:rPr lang="en-US" dirty="0"/>
              <a:t>What Makes a Game?</a:t>
            </a:r>
            <a:endParaRPr lang="de-DE" dirty="0"/>
          </a:p>
        </p:txBody>
      </p:sp>
      <p:pic>
        <p:nvPicPr>
          <p:cNvPr id="5" name="Picture 4">
            <a:extLst>
              <a:ext uri="{FF2B5EF4-FFF2-40B4-BE49-F238E27FC236}">
                <a16:creationId xmlns:a16="http://schemas.microsoft.com/office/drawing/2014/main" id="{915B5A64-9411-4324-93FF-46FD5045C333}"/>
              </a:ext>
            </a:extLst>
          </p:cNvPr>
          <p:cNvPicPr>
            <a:picLocks noChangeAspect="1"/>
          </p:cNvPicPr>
          <p:nvPr/>
        </p:nvPicPr>
        <p:blipFill>
          <a:blip r:embed="rId2"/>
          <a:stretch>
            <a:fillRect/>
          </a:stretch>
        </p:blipFill>
        <p:spPr>
          <a:xfrm>
            <a:off x="838200" y="1369099"/>
            <a:ext cx="8476209" cy="5289724"/>
          </a:xfrm>
          <a:prstGeom prst="rect">
            <a:avLst/>
          </a:prstGeom>
        </p:spPr>
      </p:pic>
    </p:spTree>
    <p:extLst>
      <p:ext uri="{BB962C8B-B14F-4D97-AF65-F5344CB8AC3E}">
        <p14:creationId xmlns:p14="http://schemas.microsoft.com/office/powerpoint/2010/main" val="248669765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868911-1477-4B14-8762-7C226E60B906}"/>
              </a:ext>
            </a:extLst>
          </p:cNvPr>
          <p:cNvSpPr>
            <a:spLocks noGrp="1"/>
          </p:cNvSpPr>
          <p:nvPr>
            <p:ph type="title"/>
          </p:nvPr>
        </p:nvSpPr>
        <p:spPr/>
        <p:txBody>
          <a:bodyPr/>
          <a:lstStyle/>
          <a:p>
            <a:r>
              <a:rPr lang="en-US" dirty="0"/>
              <a:t>Reinforcement Learning</a:t>
            </a:r>
            <a:endParaRPr lang="de-DE" dirty="0"/>
          </a:p>
        </p:txBody>
      </p:sp>
      <p:sp>
        <p:nvSpPr>
          <p:cNvPr id="3" name="Content Placeholder 2">
            <a:extLst>
              <a:ext uri="{FF2B5EF4-FFF2-40B4-BE49-F238E27FC236}">
                <a16:creationId xmlns:a16="http://schemas.microsoft.com/office/drawing/2014/main" id="{05C5A32C-7805-41CA-BFAF-00BBA2772672}"/>
              </a:ext>
            </a:extLst>
          </p:cNvPr>
          <p:cNvSpPr>
            <a:spLocks noGrp="1"/>
          </p:cNvSpPr>
          <p:nvPr>
            <p:ph idx="1"/>
          </p:nvPr>
        </p:nvSpPr>
        <p:spPr>
          <a:xfrm>
            <a:off x="6960357" y="386887"/>
            <a:ext cx="5123597" cy="4351338"/>
          </a:xfrm>
        </p:spPr>
        <p:txBody>
          <a:bodyPr/>
          <a:lstStyle/>
          <a:p>
            <a:r>
              <a:rPr lang="en-US" dirty="0"/>
              <a:t>Policy based is better in case of broken Markov property. </a:t>
            </a:r>
          </a:p>
          <a:p>
            <a:r>
              <a:rPr lang="en-US" dirty="0"/>
              <a:t>Value based is often more sample efficient (not necessarily more computationally efficient)</a:t>
            </a:r>
          </a:p>
          <a:p>
            <a:endParaRPr lang="de-DE" dirty="0"/>
          </a:p>
        </p:txBody>
      </p:sp>
      <p:sp>
        <p:nvSpPr>
          <p:cNvPr id="7" name="TextBox 6">
            <a:extLst>
              <a:ext uri="{FF2B5EF4-FFF2-40B4-BE49-F238E27FC236}">
                <a16:creationId xmlns:a16="http://schemas.microsoft.com/office/drawing/2014/main" id="{AFA2DBAD-FA0A-4507-A0EF-8EF2CEA96903}"/>
              </a:ext>
            </a:extLst>
          </p:cNvPr>
          <p:cNvSpPr txBox="1"/>
          <p:nvPr/>
        </p:nvSpPr>
        <p:spPr>
          <a:xfrm>
            <a:off x="939989" y="5956600"/>
            <a:ext cx="6097136" cy="646331"/>
          </a:xfrm>
          <a:prstGeom prst="rect">
            <a:avLst/>
          </a:prstGeom>
          <a:noFill/>
        </p:spPr>
        <p:txBody>
          <a:bodyPr wrap="square">
            <a:spAutoFit/>
          </a:bodyPr>
          <a:lstStyle/>
          <a:p>
            <a:r>
              <a:rPr lang="de-DE" dirty="0"/>
              <a:t>https://www.davidsilver.uk/wp-content/uploads/2020/03/pg.pdf</a:t>
            </a:r>
          </a:p>
        </p:txBody>
      </p:sp>
      <p:sp>
        <p:nvSpPr>
          <p:cNvPr id="9" name="TextBox 8">
            <a:extLst>
              <a:ext uri="{FF2B5EF4-FFF2-40B4-BE49-F238E27FC236}">
                <a16:creationId xmlns:a16="http://schemas.microsoft.com/office/drawing/2014/main" id="{41F7E2DE-F587-41E0-BCBE-7F4BEF7DC893}"/>
              </a:ext>
            </a:extLst>
          </p:cNvPr>
          <p:cNvSpPr txBox="1"/>
          <p:nvPr/>
        </p:nvSpPr>
        <p:spPr>
          <a:xfrm>
            <a:off x="5511990" y="5853797"/>
            <a:ext cx="6097136" cy="646331"/>
          </a:xfrm>
          <a:prstGeom prst="rect">
            <a:avLst/>
          </a:prstGeom>
          <a:noFill/>
        </p:spPr>
        <p:txBody>
          <a:bodyPr wrap="square">
            <a:spAutoFit/>
          </a:bodyPr>
          <a:lstStyle/>
          <a:p>
            <a:r>
              <a:rPr lang="de-DE" dirty="0"/>
              <a:t>https://www.youtube.com/watch?v=KHZVXao4qXs&amp;ab_channel=DeepMind</a:t>
            </a:r>
          </a:p>
        </p:txBody>
      </p:sp>
      <p:pic>
        <p:nvPicPr>
          <p:cNvPr id="11" name="Picture 10">
            <a:extLst>
              <a:ext uri="{FF2B5EF4-FFF2-40B4-BE49-F238E27FC236}">
                <a16:creationId xmlns:a16="http://schemas.microsoft.com/office/drawing/2014/main" id="{B9836E30-964B-4162-BC47-2CEC63CBB9ED}"/>
              </a:ext>
            </a:extLst>
          </p:cNvPr>
          <p:cNvPicPr>
            <a:picLocks noChangeAspect="1"/>
          </p:cNvPicPr>
          <p:nvPr/>
        </p:nvPicPr>
        <p:blipFill>
          <a:blip r:embed="rId3"/>
          <a:stretch>
            <a:fillRect/>
          </a:stretch>
        </p:blipFill>
        <p:spPr>
          <a:xfrm>
            <a:off x="275430" y="2659552"/>
            <a:ext cx="8843749" cy="3091442"/>
          </a:xfrm>
          <a:prstGeom prst="rect">
            <a:avLst/>
          </a:prstGeom>
        </p:spPr>
      </p:pic>
    </p:spTree>
    <p:extLst>
      <p:ext uri="{BB962C8B-B14F-4D97-AF65-F5344CB8AC3E}">
        <p14:creationId xmlns:p14="http://schemas.microsoft.com/office/powerpoint/2010/main" val="423308700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78E244-5009-4973-9158-47DCBCF42524}"/>
              </a:ext>
            </a:extLst>
          </p:cNvPr>
          <p:cNvSpPr>
            <a:spLocks noGrp="1"/>
          </p:cNvSpPr>
          <p:nvPr>
            <p:ph type="title"/>
          </p:nvPr>
        </p:nvSpPr>
        <p:spPr/>
        <p:txBody>
          <a:bodyPr/>
          <a:lstStyle/>
          <a:p>
            <a:r>
              <a:rPr lang="en-US" dirty="0"/>
              <a:t>Development Environment Options</a:t>
            </a:r>
            <a:endParaRPr lang="de-DE" dirty="0"/>
          </a:p>
        </p:txBody>
      </p:sp>
      <p:sp>
        <p:nvSpPr>
          <p:cNvPr id="6" name="Rectangle 5">
            <a:extLst>
              <a:ext uri="{FF2B5EF4-FFF2-40B4-BE49-F238E27FC236}">
                <a16:creationId xmlns:a16="http://schemas.microsoft.com/office/drawing/2014/main" id="{775589D6-BDF3-4697-8DA3-DBF11EEF3B77}"/>
              </a:ext>
            </a:extLst>
          </p:cNvPr>
          <p:cNvSpPr/>
          <p:nvPr/>
        </p:nvSpPr>
        <p:spPr>
          <a:xfrm>
            <a:off x="7368416" y="1566181"/>
            <a:ext cx="2865749" cy="852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Docker</a:t>
            </a:r>
            <a:endParaRPr lang="de-DE" dirty="0"/>
          </a:p>
        </p:txBody>
      </p:sp>
      <p:sp>
        <p:nvSpPr>
          <p:cNvPr id="8" name="Rectangle 7">
            <a:extLst>
              <a:ext uri="{FF2B5EF4-FFF2-40B4-BE49-F238E27FC236}">
                <a16:creationId xmlns:a16="http://schemas.microsoft.com/office/drawing/2014/main" id="{3CCBAAB4-2623-408D-9377-3995C700E3BA}"/>
              </a:ext>
            </a:extLst>
          </p:cNvPr>
          <p:cNvSpPr/>
          <p:nvPr/>
        </p:nvSpPr>
        <p:spPr>
          <a:xfrm>
            <a:off x="1051768" y="1566181"/>
            <a:ext cx="2865749" cy="852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Directly on your Windows Desktop Client</a:t>
            </a:r>
            <a:endParaRPr lang="de-DE" dirty="0"/>
          </a:p>
        </p:txBody>
      </p:sp>
      <p:sp>
        <p:nvSpPr>
          <p:cNvPr id="10" name="Rectangle 9">
            <a:extLst>
              <a:ext uri="{FF2B5EF4-FFF2-40B4-BE49-F238E27FC236}">
                <a16:creationId xmlns:a16="http://schemas.microsoft.com/office/drawing/2014/main" id="{7DB47BC8-B8B5-4C4D-B7A8-F669C011C2F8}"/>
              </a:ext>
            </a:extLst>
          </p:cNvPr>
          <p:cNvSpPr/>
          <p:nvPr/>
        </p:nvSpPr>
        <p:spPr>
          <a:xfrm>
            <a:off x="1051768" y="3756721"/>
            <a:ext cx="2888987" cy="852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Azure ML + Ray </a:t>
            </a:r>
            <a:r>
              <a:rPr lang="en-US" dirty="0" err="1"/>
              <a:t>RLLib</a:t>
            </a:r>
            <a:endParaRPr lang="de-DE" dirty="0"/>
          </a:p>
        </p:txBody>
      </p:sp>
      <p:sp>
        <p:nvSpPr>
          <p:cNvPr id="12" name="Rectangle 11">
            <a:extLst>
              <a:ext uri="{FF2B5EF4-FFF2-40B4-BE49-F238E27FC236}">
                <a16:creationId xmlns:a16="http://schemas.microsoft.com/office/drawing/2014/main" id="{1F2F900E-D347-427F-8BB4-2F4E17A59698}"/>
              </a:ext>
            </a:extLst>
          </p:cNvPr>
          <p:cNvSpPr/>
          <p:nvPr/>
        </p:nvSpPr>
        <p:spPr>
          <a:xfrm>
            <a:off x="4210092" y="1566181"/>
            <a:ext cx="2865749" cy="852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Windows /Linux Dual Boot</a:t>
            </a:r>
          </a:p>
          <a:p>
            <a:pPr algn="ctr"/>
            <a:r>
              <a:rPr lang="en-US" dirty="0"/>
              <a:t>Linux Subsystem -&gt; just no</a:t>
            </a:r>
            <a:endParaRPr lang="de-DE" dirty="0"/>
          </a:p>
        </p:txBody>
      </p:sp>
      <p:sp>
        <p:nvSpPr>
          <p:cNvPr id="4" name="Rectangle 3">
            <a:extLst>
              <a:ext uri="{FF2B5EF4-FFF2-40B4-BE49-F238E27FC236}">
                <a16:creationId xmlns:a16="http://schemas.microsoft.com/office/drawing/2014/main" id="{876CC94C-CA7E-47FA-833A-CDDF650698D8}"/>
              </a:ext>
            </a:extLst>
          </p:cNvPr>
          <p:cNvSpPr/>
          <p:nvPr/>
        </p:nvSpPr>
        <p:spPr>
          <a:xfrm>
            <a:off x="1051768" y="2661451"/>
            <a:ext cx="2865749" cy="852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Azure Data Science VM</a:t>
            </a:r>
            <a:endParaRPr lang="de-DE" dirty="0"/>
          </a:p>
        </p:txBody>
      </p:sp>
    </p:spTree>
    <p:extLst>
      <p:ext uri="{BB962C8B-B14F-4D97-AF65-F5344CB8AC3E}">
        <p14:creationId xmlns:p14="http://schemas.microsoft.com/office/powerpoint/2010/main" val="344381295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5811CB-302F-4764-9EF3-EDD877E85702}"/>
              </a:ext>
            </a:extLst>
          </p:cNvPr>
          <p:cNvSpPr>
            <a:spLocks noGrp="1"/>
          </p:cNvSpPr>
          <p:nvPr>
            <p:ph type="ctrTitle"/>
          </p:nvPr>
        </p:nvSpPr>
        <p:spPr/>
        <p:txBody>
          <a:bodyPr/>
          <a:lstStyle/>
          <a:p>
            <a:r>
              <a:rPr lang="en-US" dirty="0"/>
              <a:t>Reinforcement Learning with Azure Machine Learning</a:t>
            </a:r>
          </a:p>
        </p:txBody>
      </p:sp>
      <p:sp>
        <p:nvSpPr>
          <p:cNvPr id="3" name="Subtitle 2">
            <a:extLst>
              <a:ext uri="{FF2B5EF4-FFF2-40B4-BE49-F238E27FC236}">
                <a16:creationId xmlns:a16="http://schemas.microsoft.com/office/drawing/2014/main" id="{4453879C-C27B-4256-BD37-40547D3A9262}"/>
              </a:ext>
            </a:extLst>
          </p:cNvPr>
          <p:cNvSpPr>
            <a:spLocks noGrp="1"/>
          </p:cNvSpPr>
          <p:nvPr>
            <p:ph type="subTitle" idx="1"/>
          </p:nvPr>
        </p:nvSpPr>
        <p:spPr/>
        <p:txBody>
          <a:bodyPr>
            <a:normAutofit lnSpcReduction="10000"/>
          </a:bodyPr>
          <a:lstStyle/>
          <a:p>
            <a:r>
              <a:rPr lang="en-US" dirty="0"/>
              <a:t>Mario O. Bourgoin, PhD</a:t>
            </a:r>
          </a:p>
          <a:p>
            <a:r>
              <a:rPr lang="en-US" dirty="0"/>
              <a:t>12/5/2019</a:t>
            </a:r>
          </a:p>
          <a:p>
            <a:endParaRPr lang="en-US" dirty="0"/>
          </a:p>
          <a:p>
            <a:r>
              <a:rPr lang="en-US" dirty="0"/>
              <a:t>Acknowledgements: Keiji Kanazawa</a:t>
            </a:r>
          </a:p>
        </p:txBody>
      </p:sp>
    </p:spTree>
    <p:extLst>
      <p:ext uri="{BB962C8B-B14F-4D97-AF65-F5344CB8AC3E}">
        <p14:creationId xmlns:p14="http://schemas.microsoft.com/office/powerpoint/2010/main" val="335658646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381161-CB9B-4EA2-AC80-8A40E00C2B07}"/>
              </a:ext>
            </a:extLst>
          </p:cNvPr>
          <p:cNvSpPr>
            <a:spLocks noGrp="1"/>
          </p:cNvSpPr>
          <p:nvPr>
            <p:ph type="title"/>
          </p:nvPr>
        </p:nvSpPr>
        <p:spPr/>
        <p:txBody>
          <a:bodyPr/>
          <a:lstStyle/>
          <a:p>
            <a:r>
              <a:rPr lang="en-US" dirty="0"/>
              <a:t>Reinforcement Learning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E39BB86-F1A8-40A8-9ADA-15EC67182A6A}"/>
                  </a:ext>
                </a:extLst>
              </p:cNvPr>
              <p:cNvSpPr>
                <a:spLocks noGrp="1"/>
              </p:cNvSpPr>
              <p:nvPr>
                <p:ph idx="1"/>
              </p:nvPr>
            </p:nvSpPr>
            <p:spPr/>
            <p:txBody>
              <a:bodyPr/>
              <a:lstStyle/>
              <a:p>
                <a:r>
                  <a:rPr lang="en-US" dirty="0"/>
                  <a:t>Learning how to act given a situation to maximize rewards</a:t>
                </a:r>
              </a:p>
              <a:p>
                <a:r>
                  <a:rPr lang="en-US" dirty="0"/>
                  <a:t>A policy maps situations to actions</a:t>
                </a:r>
              </a:p>
              <a:p>
                <a:r>
                  <a:rPr lang="en-US" dirty="0"/>
                  <a:t>The space of policies is huge: </a:t>
                </a:r>
                <a14:m>
                  <m:oMath xmlns:m="http://schemas.openxmlformats.org/officeDocument/2006/math">
                    <m:sSup>
                      <m:sSupPr>
                        <m:ctrlPr>
                          <a:rPr lang="en-US" i="1" smtClean="0">
                            <a:latin typeface="Cambria Math" panose="02040503050406030204" pitchFamily="18" charset="0"/>
                          </a:rPr>
                        </m:ctrlPr>
                      </m:sSupPr>
                      <m:e>
                        <m:r>
                          <m:rPr>
                            <m:nor/>
                          </m:rPr>
                          <a:rPr lang="en-US" b="0" i="0" smtClean="0">
                            <a:latin typeface="Cambria Math" panose="02040503050406030204" pitchFamily="18" charset="0"/>
                          </a:rPr>
                          <m:t>(</m:t>
                        </m:r>
                        <m:r>
                          <m:rPr>
                            <m:nor/>
                          </m:rPr>
                          <a:rPr lang="en-US" dirty="0" smtClean="0"/>
                          <m:t>#</m:t>
                        </m:r>
                        <m:r>
                          <m:rPr>
                            <m:nor/>
                          </m:rPr>
                          <a:rPr lang="en-US" dirty="0" smtClean="0"/>
                          <m:t>actions</m:t>
                        </m:r>
                        <m:r>
                          <m:rPr>
                            <m:nor/>
                          </m:rPr>
                          <a:rPr lang="en-US" dirty="0" smtClean="0"/>
                          <m:t>)</m:t>
                        </m:r>
                      </m:e>
                      <m:sup>
                        <m:r>
                          <m:rPr>
                            <m:nor/>
                          </m:rPr>
                          <a:rPr lang="en-US" dirty="0" smtClean="0"/>
                          <m:t>(#</m:t>
                        </m:r>
                        <m:r>
                          <m:rPr>
                            <m:nor/>
                          </m:rPr>
                          <a:rPr lang="en-US" b="0" i="0" dirty="0" smtClean="0"/>
                          <m:t>situations</m:t>
                        </m:r>
                        <m:r>
                          <m:rPr>
                            <m:nor/>
                          </m:rPr>
                          <a:rPr lang="en-US" dirty="0" smtClean="0"/>
                          <m:t>)</m:t>
                        </m:r>
                      </m:sup>
                    </m:sSup>
                  </m:oMath>
                </a14:m>
                <a:endParaRPr lang="en-US" dirty="0"/>
              </a:p>
              <a:p>
                <a:r>
                  <a:rPr lang="en-US" dirty="0"/>
                  <a:t>Finding a good policy requires exploration/lots of data</a:t>
                </a:r>
              </a:p>
            </p:txBody>
          </p:sp>
        </mc:Choice>
        <mc:Fallback xmlns="">
          <p:sp>
            <p:nvSpPr>
              <p:cNvPr id="3" name="Content Placeholder 2">
                <a:extLst>
                  <a:ext uri="{FF2B5EF4-FFF2-40B4-BE49-F238E27FC236}">
                    <a16:creationId xmlns:a16="http://schemas.microsoft.com/office/drawing/2014/main" id="{9E39BB86-F1A8-40A8-9ADA-15EC67182A6A}"/>
                  </a:ext>
                </a:extLst>
              </p:cNvPr>
              <p:cNvSpPr>
                <a:spLocks noGrp="1" noRot="1" noChangeAspect="1" noMove="1" noResize="1" noEditPoints="1" noAdjustHandles="1" noChangeArrowheads="1" noChangeShapeType="1" noTextEdit="1"/>
              </p:cNvSpPr>
              <p:nvPr>
                <p:ph idx="1"/>
              </p:nvPr>
            </p:nvSpPr>
            <p:spPr>
              <a:blipFill>
                <a:blip r:embed="rId2"/>
                <a:stretch>
                  <a:fillRect l="-1043" t="-2241"/>
                </a:stretch>
              </a:blipFill>
            </p:spPr>
            <p:txBody>
              <a:bodyPr/>
              <a:lstStyle/>
              <a:p>
                <a:r>
                  <a:rPr lang="de-DE">
                    <a:noFill/>
                  </a:rPr>
                  <a:t> </a:t>
                </a:r>
              </a:p>
            </p:txBody>
          </p:sp>
        </mc:Fallback>
      </mc:AlternateContent>
    </p:spTree>
    <p:extLst>
      <p:ext uri="{BB962C8B-B14F-4D97-AF65-F5344CB8AC3E}">
        <p14:creationId xmlns:p14="http://schemas.microsoft.com/office/powerpoint/2010/main" val="118957746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065BF2-4A19-4F49-8BB9-E0F2C64681EB}"/>
              </a:ext>
            </a:extLst>
          </p:cNvPr>
          <p:cNvSpPr>
            <a:spLocks noGrp="1"/>
          </p:cNvSpPr>
          <p:nvPr>
            <p:ph type="title"/>
          </p:nvPr>
        </p:nvSpPr>
        <p:spPr/>
        <p:txBody>
          <a:bodyPr/>
          <a:lstStyle/>
          <a:p>
            <a:r>
              <a:rPr lang="en-US" dirty="0"/>
              <a:t>Azure ML Reinforcement Learning</a:t>
            </a:r>
          </a:p>
        </p:txBody>
      </p:sp>
      <p:sp>
        <p:nvSpPr>
          <p:cNvPr id="3" name="Content Placeholder 2">
            <a:extLst>
              <a:ext uri="{FF2B5EF4-FFF2-40B4-BE49-F238E27FC236}">
                <a16:creationId xmlns:a16="http://schemas.microsoft.com/office/drawing/2014/main" id="{EEC7503D-3CC0-40AD-AABF-197B1BB409EC}"/>
              </a:ext>
            </a:extLst>
          </p:cNvPr>
          <p:cNvSpPr>
            <a:spLocks noGrp="1"/>
          </p:cNvSpPr>
          <p:nvPr>
            <p:ph idx="1"/>
          </p:nvPr>
        </p:nvSpPr>
        <p:spPr/>
        <p:txBody>
          <a:bodyPr/>
          <a:lstStyle/>
          <a:p>
            <a:r>
              <a:rPr lang="en-US" dirty="0"/>
              <a:t>Managed RL service for large scale distributed simulation and training, using Ray/</a:t>
            </a:r>
            <a:r>
              <a:rPr lang="en-US" dirty="0" err="1"/>
              <a:t>RLlib</a:t>
            </a:r>
            <a:r>
              <a:rPr lang="en-US" dirty="0"/>
              <a:t> framework</a:t>
            </a:r>
          </a:p>
          <a:p>
            <a:r>
              <a:rPr lang="en-US" dirty="0"/>
              <a:t>Customers create compute clusters and submit simulation/training jobs using standard Azure ML pattern with SDK &amp; CLI</a:t>
            </a:r>
          </a:p>
          <a:p>
            <a:r>
              <a:rPr lang="en-US" dirty="0"/>
              <a:t>RL algorithms are in </a:t>
            </a:r>
            <a:r>
              <a:rPr lang="en-US" dirty="0" err="1"/>
              <a:t>RLlib</a:t>
            </a:r>
            <a:r>
              <a:rPr lang="en-US" dirty="0"/>
              <a:t> – Deep training is </a:t>
            </a:r>
            <a:r>
              <a:rPr lang="en-US" dirty="0" err="1"/>
              <a:t>Tensorflow</a:t>
            </a:r>
            <a:r>
              <a:rPr lang="en-US" dirty="0"/>
              <a:t> by default, </a:t>
            </a:r>
            <a:r>
              <a:rPr lang="en-US" dirty="0" err="1"/>
              <a:t>Pytorch</a:t>
            </a:r>
            <a:r>
              <a:rPr lang="en-US" dirty="0"/>
              <a:t> possible</a:t>
            </a:r>
          </a:p>
          <a:p>
            <a:r>
              <a:rPr lang="en-US" dirty="0"/>
              <a:t>Available in </a:t>
            </a:r>
            <a:r>
              <a:rPr lang="en-US" dirty="0" err="1">
                <a:latin typeface="Consolas" panose="020B0609020204030204" pitchFamily="49" charset="0"/>
              </a:rPr>
              <a:t>azureml-sdk</a:t>
            </a:r>
            <a:r>
              <a:rPr lang="en-US" dirty="0">
                <a:latin typeface="Consolas" panose="020B0609020204030204" pitchFamily="49" charset="0"/>
              </a:rPr>
              <a:t> 1.0.76</a:t>
            </a:r>
          </a:p>
          <a:p>
            <a:endParaRPr lang="en-US" dirty="0"/>
          </a:p>
        </p:txBody>
      </p:sp>
    </p:spTree>
    <p:extLst>
      <p:ext uri="{BB962C8B-B14F-4D97-AF65-F5344CB8AC3E}">
        <p14:creationId xmlns:p14="http://schemas.microsoft.com/office/powerpoint/2010/main" val="92694773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CD177-675A-4C9F-A519-A43A107D0F38}"/>
              </a:ext>
            </a:extLst>
          </p:cNvPr>
          <p:cNvSpPr>
            <a:spLocks noGrp="1"/>
          </p:cNvSpPr>
          <p:nvPr>
            <p:ph type="title"/>
          </p:nvPr>
        </p:nvSpPr>
        <p:spPr/>
        <p:txBody>
          <a:bodyPr/>
          <a:lstStyle/>
          <a:p>
            <a:r>
              <a:rPr lang="en-US" dirty="0"/>
              <a:t>RAY</a:t>
            </a:r>
            <a:endParaRPr lang="de-DE" dirty="0"/>
          </a:p>
        </p:txBody>
      </p:sp>
      <p:pic>
        <p:nvPicPr>
          <p:cNvPr id="5" name="Picture 4">
            <a:extLst>
              <a:ext uri="{FF2B5EF4-FFF2-40B4-BE49-F238E27FC236}">
                <a16:creationId xmlns:a16="http://schemas.microsoft.com/office/drawing/2014/main" id="{A7BE40A0-CB6A-43B7-B5ED-74F40CD151B5}"/>
              </a:ext>
            </a:extLst>
          </p:cNvPr>
          <p:cNvPicPr>
            <a:picLocks noChangeAspect="1"/>
          </p:cNvPicPr>
          <p:nvPr/>
        </p:nvPicPr>
        <p:blipFill>
          <a:blip r:embed="rId3"/>
          <a:stretch>
            <a:fillRect/>
          </a:stretch>
        </p:blipFill>
        <p:spPr>
          <a:xfrm>
            <a:off x="2621510" y="539843"/>
            <a:ext cx="8636000" cy="4763410"/>
          </a:xfrm>
          <a:prstGeom prst="rect">
            <a:avLst/>
          </a:prstGeom>
        </p:spPr>
      </p:pic>
      <p:sp>
        <p:nvSpPr>
          <p:cNvPr id="6" name="TextBox 5">
            <a:extLst>
              <a:ext uri="{FF2B5EF4-FFF2-40B4-BE49-F238E27FC236}">
                <a16:creationId xmlns:a16="http://schemas.microsoft.com/office/drawing/2014/main" id="{4ABAFE71-B576-4802-8B35-B23E2ED00409}"/>
              </a:ext>
            </a:extLst>
          </p:cNvPr>
          <p:cNvSpPr txBox="1"/>
          <p:nvPr/>
        </p:nvSpPr>
        <p:spPr>
          <a:xfrm>
            <a:off x="1052944" y="6176963"/>
            <a:ext cx="7292211" cy="369332"/>
          </a:xfrm>
          <a:prstGeom prst="rect">
            <a:avLst/>
          </a:prstGeom>
          <a:noFill/>
        </p:spPr>
        <p:txBody>
          <a:bodyPr wrap="square">
            <a:spAutoFit/>
          </a:bodyPr>
          <a:lstStyle/>
          <a:p>
            <a:r>
              <a:rPr lang="de-DE" dirty="0"/>
              <a:t>https://www.youtube.com/watch?v=8tG8PJC6oaU&amp;ab_channel=AICamp</a:t>
            </a:r>
          </a:p>
        </p:txBody>
      </p:sp>
      <p:sp>
        <p:nvSpPr>
          <p:cNvPr id="7" name="TextBox 6">
            <a:extLst>
              <a:ext uri="{FF2B5EF4-FFF2-40B4-BE49-F238E27FC236}">
                <a16:creationId xmlns:a16="http://schemas.microsoft.com/office/drawing/2014/main" id="{8CCF3E8F-C320-44A6-ADCB-0ADDAFB3A3C0}"/>
              </a:ext>
            </a:extLst>
          </p:cNvPr>
          <p:cNvSpPr txBox="1"/>
          <p:nvPr/>
        </p:nvSpPr>
        <p:spPr>
          <a:xfrm>
            <a:off x="493361" y="5161860"/>
            <a:ext cx="10860439" cy="1477328"/>
          </a:xfrm>
          <a:prstGeom prst="rect">
            <a:avLst/>
          </a:prstGeom>
          <a:noFill/>
        </p:spPr>
        <p:txBody>
          <a:bodyPr wrap="square">
            <a:spAutoFit/>
          </a:bodyPr>
          <a:lstStyle/>
          <a:p>
            <a:r>
              <a:rPr lang="en-US" dirty="0"/>
              <a:t>Custom Environments </a:t>
            </a:r>
            <a:r>
              <a:rPr lang="de-DE" dirty="0">
                <a:hlinkClick r:id="rId4"/>
              </a:rPr>
              <a:t>RLlib Environments — Ray v2.0.0.dev0</a:t>
            </a:r>
            <a:r>
              <a:rPr lang="de-DE" dirty="0"/>
              <a:t> , Example with external Game Engine:</a:t>
            </a:r>
          </a:p>
          <a:p>
            <a:r>
              <a:rPr lang="en-US" dirty="0">
                <a:hlinkClick r:id="rId5"/>
              </a:rPr>
              <a:t>ray/unity3d_server.py at master · ray-project/ray (github.com)</a:t>
            </a:r>
            <a:endParaRPr lang="en-US" dirty="0"/>
          </a:p>
          <a:p>
            <a:endParaRPr lang="de-DE" dirty="0"/>
          </a:p>
          <a:p>
            <a:r>
              <a:rPr lang="de-DE" dirty="0"/>
              <a:t>Available Algorithms: </a:t>
            </a:r>
            <a:r>
              <a:rPr lang="de-DE" dirty="0">
                <a:hlinkClick r:id="rId6"/>
              </a:rPr>
              <a:t>RLlib Algorithms — Ray v1.6.0</a:t>
            </a:r>
            <a:endParaRPr lang="de-DE" dirty="0"/>
          </a:p>
          <a:p>
            <a:endParaRPr lang="de-DE" dirty="0"/>
          </a:p>
        </p:txBody>
      </p:sp>
    </p:spTree>
    <p:extLst>
      <p:ext uri="{BB962C8B-B14F-4D97-AF65-F5344CB8AC3E}">
        <p14:creationId xmlns:p14="http://schemas.microsoft.com/office/powerpoint/2010/main" val="405418709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232323"/>
        </a:solidFill>
        <a:effectLst/>
      </p:bgPr>
    </p:bg>
    <p:spTree>
      <p:nvGrpSpPr>
        <p:cNvPr id="1" name=""/>
        <p:cNvGrpSpPr/>
        <p:nvPr/>
      </p:nvGrpSpPr>
      <p:grpSpPr>
        <a:xfrm>
          <a:off x="0" y="0"/>
          <a:ext cx="0" cy="0"/>
          <a:chOff x="0" y="0"/>
          <a:chExt cx="0" cy="0"/>
        </a:xfrm>
      </p:grpSpPr>
      <p:sp>
        <p:nvSpPr>
          <p:cNvPr id="30" name="Rectangle 29" descr="Up:  Microsoft Cognitive Services Give your apps a human side">
            <a:extLst>
              <a:ext uri="{FF2B5EF4-FFF2-40B4-BE49-F238E27FC236}">
                <a16:creationId xmlns:a16="http://schemas.microsoft.com/office/drawing/2014/main" id="{85389BCE-6F43-444F-9979-D45D2D1F447D}"/>
              </a:ext>
            </a:extLst>
          </p:cNvPr>
          <p:cNvSpPr/>
          <p:nvPr/>
        </p:nvSpPr>
        <p:spPr>
          <a:xfrm>
            <a:off x="245653" y="259844"/>
            <a:ext cx="10506252" cy="674031"/>
          </a:xfrm>
          <a:prstGeom prst="rect">
            <a:avLst/>
          </a:prstGeom>
        </p:spPr>
        <p:txBody>
          <a:bodyPr wrap="square" anchor="ctr">
            <a:spAutoFit/>
          </a:bodyPr>
          <a:lstStyle/>
          <a:p>
            <a:pPr marL="0" marR="0" lvl="0" indent="0" algn="l" defTabSz="895870" rtl="0" eaLnBrk="1" fontAlgn="auto" latinLnBrk="0" hangingPunct="1">
              <a:lnSpc>
                <a:spcPct val="90000"/>
              </a:lnSpc>
              <a:spcBef>
                <a:spcPts val="0"/>
              </a:spcBef>
              <a:spcAft>
                <a:spcPts val="0"/>
              </a:spcAft>
              <a:buClrTx/>
              <a:buSzTx/>
              <a:buFontTx/>
              <a:buNone/>
              <a:tabLst/>
              <a:defRPr/>
            </a:pPr>
            <a:r>
              <a:rPr kumimoji="0" lang="en-US" sz="42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How It Works</a:t>
            </a:r>
          </a:p>
        </p:txBody>
      </p:sp>
      <p:sp>
        <p:nvSpPr>
          <p:cNvPr id="52" name="TextBox 51">
            <a:extLst>
              <a:ext uri="{FF2B5EF4-FFF2-40B4-BE49-F238E27FC236}">
                <a16:creationId xmlns:a16="http://schemas.microsoft.com/office/drawing/2014/main" id="{4C5699C1-C73A-499D-A57F-883F4A9591FA}"/>
              </a:ext>
            </a:extLst>
          </p:cNvPr>
          <p:cNvSpPr txBox="1"/>
          <p:nvPr/>
        </p:nvSpPr>
        <p:spPr>
          <a:xfrm>
            <a:off x="1111278" y="3070133"/>
            <a:ext cx="2213564" cy="622056"/>
          </a:xfrm>
          <a:prstGeom prst="rect">
            <a:avLst/>
          </a:prstGeom>
          <a:noFill/>
        </p:spPr>
        <p:txBody>
          <a:bodyPr wrap="square" lIns="179285" tIns="143428" rIns="179285" bIns="143428" rtlCol="0">
            <a:spAutoFit/>
          </a:body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Data Scientist Submits Experiment</a:t>
            </a:r>
          </a:p>
        </p:txBody>
      </p:sp>
      <p:sp>
        <p:nvSpPr>
          <p:cNvPr id="59" name="Arrow: Right 58">
            <a:extLst>
              <a:ext uri="{FF2B5EF4-FFF2-40B4-BE49-F238E27FC236}">
                <a16:creationId xmlns:a16="http://schemas.microsoft.com/office/drawing/2014/main" id="{1FDA6B44-79BF-4739-8302-AC72EC85C718}"/>
              </a:ext>
            </a:extLst>
          </p:cNvPr>
          <p:cNvSpPr/>
          <p:nvPr/>
        </p:nvSpPr>
        <p:spPr bwMode="auto">
          <a:xfrm>
            <a:off x="3107751" y="2190338"/>
            <a:ext cx="1247123" cy="435714"/>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solidFill>
                <a:prstClr val="black"/>
              </a:solidFill>
              <a:effectLst/>
              <a:uLnTx/>
              <a:uFillTx/>
              <a:latin typeface="Calibri" panose="020F0502020204030204"/>
              <a:ea typeface="+mn-ea"/>
              <a:cs typeface="+mn-cs"/>
            </a:endParaRPr>
          </a:p>
        </p:txBody>
      </p:sp>
      <p:sp>
        <p:nvSpPr>
          <p:cNvPr id="75" name="Rectangle: Folded Corner 74">
            <a:extLst>
              <a:ext uri="{FF2B5EF4-FFF2-40B4-BE49-F238E27FC236}">
                <a16:creationId xmlns:a16="http://schemas.microsoft.com/office/drawing/2014/main" id="{C20A60F2-3892-410F-B9AD-404D8D5DE0C0}"/>
              </a:ext>
            </a:extLst>
          </p:cNvPr>
          <p:cNvSpPr/>
          <p:nvPr/>
        </p:nvSpPr>
        <p:spPr bwMode="auto">
          <a:xfrm>
            <a:off x="2134302" y="2278551"/>
            <a:ext cx="621183" cy="759185"/>
          </a:xfrm>
          <a:prstGeom prst="foldedCorner">
            <a:avLst>
              <a:gd name="adj" fmla="val 500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pic>
        <p:nvPicPr>
          <p:cNvPr id="76" name="Picture 2" descr="https://microsoft.sharepoint.com/teams/personalizr/Shared%20Documents/_Personalization/UX%20&amp;%20Design/Icon/Blue/PersonalizationAppList.targetsize-256.png">
            <a:extLst>
              <a:ext uri="{FF2B5EF4-FFF2-40B4-BE49-F238E27FC236}">
                <a16:creationId xmlns:a16="http://schemas.microsoft.com/office/drawing/2014/main" id="{39B41F15-57EB-4143-B3B3-F42748CDBF0A}"/>
              </a:ext>
            </a:extLst>
          </p:cNvPr>
          <p:cNvPicPr>
            <a:picLocks noChangeAspect="1" noChangeArrowheads="1"/>
          </p:cNvPicPr>
          <p:nvPr/>
        </p:nvPicPr>
        <p:blipFill rotWithShape="1">
          <a:blip r:embed="rId3">
            <a:duotone>
              <a:schemeClr val="accent2">
                <a:shade val="45000"/>
                <a:satMod val="135000"/>
              </a:schemeClr>
              <a:prstClr val="white"/>
            </a:duotone>
            <a:extLst>
              <a:ext uri="{28A0092B-C50C-407E-A947-70E740481C1C}">
                <a14:useLocalDpi xmlns:a14="http://schemas.microsoft.com/office/drawing/2010/main" val="0"/>
              </a:ext>
            </a:extLst>
          </a:blip>
          <a:srcRect l="25260" t="20687" r="25241" b="18819"/>
          <a:stretch/>
        </p:blipFill>
        <p:spPr bwMode="auto">
          <a:xfrm>
            <a:off x="1794089" y="1866562"/>
            <a:ext cx="621183" cy="759185"/>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78" name="Rectangle 77">
            <a:extLst>
              <a:ext uri="{FF2B5EF4-FFF2-40B4-BE49-F238E27FC236}">
                <a16:creationId xmlns:a16="http://schemas.microsoft.com/office/drawing/2014/main" id="{F268457E-9307-47FE-9BDA-FEC0507F2479}"/>
              </a:ext>
            </a:extLst>
          </p:cNvPr>
          <p:cNvSpPr/>
          <p:nvPr/>
        </p:nvSpPr>
        <p:spPr>
          <a:xfrm>
            <a:off x="3660565" y="1462035"/>
            <a:ext cx="6985560" cy="4593716"/>
          </a:xfrm>
          <a:prstGeom prst="rect">
            <a:avLst/>
          </a:prstGeom>
          <a:no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t" anchorCtr="0"/>
          <a:lstStyle/>
          <a:p>
            <a:pPr marL="0" marR="0" lvl="0" indent="0" algn="ctr" defTabSz="914400" rtl="0" eaLnBrk="1" fontAlgn="auto" latinLnBrk="0" hangingPunct="1">
              <a:lnSpc>
                <a:spcPct val="107000"/>
              </a:lnSpc>
              <a:spcBef>
                <a:spcPts val="0"/>
              </a:spcBef>
              <a:spcAft>
                <a:spcPts val="800"/>
              </a:spcAft>
              <a:buClrTx/>
              <a:buSzTx/>
              <a:buFontTx/>
              <a:buNone/>
              <a:tabLst/>
              <a:defRPr/>
            </a:pPr>
            <a:r>
              <a:rPr kumimoji="0" lang="en-US" sz="1800" b="0" i="0" u="none" strike="noStrike" kern="1200" cap="none" spc="0" normalizeH="0" baseline="0" noProof="0">
                <a:ln>
                  <a:noFill/>
                </a:ln>
                <a:solidFill>
                  <a:prstClr val="white"/>
                </a:solidFill>
                <a:effectLst/>
                <a:uLnTx/>
                <a:uFillTx/>
                <a:latin typeface="Segoe UI" panose="020B0502040204020203" pitchFamily="34" charset="0"/>
                <a:ea typeface="Calibri" panose="020F0502020204030204" pitchFamily="34" charset="0"/>
                <a:cs typeface="Segoe UI" panose="020B0502040204020203" pitchFamily="34" charset="0"/>
              </a:rPr>
              <a:t>Azure Machine Learning</a:t>
            </a:r>
            <a:endParaRPr kumimoji="0" lang="en-US" sz="2400" b="0" i="0" u="none" strike="noStrike" kern="1200" cap="none" spc="0" normalizeH="0" baseline="0" noProof="0">
              <a:ln>
                <a:noFill/>
              </a:ln>
              <a:solidFill>
                <a:prstClr val="white"/>
              </a:solidFill>
              <a:effectLst/>
              <a:uLnTx/>
              <a:uFillTx/>
              <a:latin typeface="Segoe UI" panose="020B0502040204020203" pitchFamily="34" charset="0"/>
              <a:ea typeface="Calibri" panose="020F0502020204030204" pitchFamily="34" charset="0"/>
              <a:cs typeface="Segoe UI" panose="020B0502040204020203" pitchFamily="34" charset="0"/>
            </a:endParaRPr>
          </a:p>
        </p:txBody>
      </p:sp>
      <p:sp>
        <p:nvSpPr>
          <p:cNvPr id="80" name="Rectangle 79">
            <a:extLst>
              <a:ext uri="{FF2B5EF4-FFF2-40B4-BE49-F238E27FC236}">
                <a16:creationId xmlns:a16="http://schemas.microsoft.com/office/drawing/2014/main" id="{6EB59CA4-5A2E-4340-8C55-BB711368B6FB}"/>
              </a:ext>
            </a:extLst>
          </p:cNvPr>
          <p:cNvSpPr/>
          <p:nvPr/>
        </p:nvSpPr>
        <p:spPr>
          <a:xfrm>
            <a:off x="3868438" y="2005159"/>
            <a:ext cx="3622608" cy="3943558"/>
          </a:xfrm>
          <a:prstGeom prst="rect">
            <a:avLst/>
          </a:prstGeom>
          <a:noFill/>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b"/>
          <a:lstStyle/>
          <a:p>
            <a:pPr marL="0" marR="0" lvl="0" indent="0" algn="ctr" defTabSz="914400" rtl="0" eaLnBrk="1" fontAlgn="auto" latinLnBrk="0" hangingPunct="1">
              <a:lnSpc>
                <a:spcPct val="107000"/>
              </a:lnSpc>
              <a:spcBef>
                <a:spcPts val="0"/>
              </a:spcBef>
              <a:spcAft>
                <a:spcPts val="800"/>
              </a:spcAft>
              <a:buClrTx/>
              <a:buSzTx/>
              <a:buFontTx/>
              <a:buNone/>
              <a:tabLst/>
              <a:defRPr/>
            </a:pPr>
            <a:r>
              <a:rPr kumimoji="0" lang="en-US" sz="1800" b="0" i="0" u="none" strike="noStrike" kern="1200" cap="none" spc="0" normalizeH="0" baseline="0" noProof="0">
                <a:ln>
                  <a:noFill/>
                </a:ln>
                <a:solidFill>
                  <a:prstClr val="white"/>
                </a:solidFill>
                <a:effectLst/>
                <a:uLnTx/>
                <a:uFillTx/>
                <a:latin typeface="Segoe UI" panose="020B0502040204020203" pitchFamily="34" charset="0"/>
                <a:ea typeface="Calibri" panose="020F0502020204030204" pitchFamily="34" charset="0"/>
                <a:cs typeface="Segoe UI" panose="020B0502040204020203" pitchFamily="34" charset="0"/>
              </a:rPr>
              <a:t>Ray Cluster</a:t>
            </a:r>
            <a:endParaRPr kumimoji="0" lang="en-US" sz="2400" b="0" i="0" u="none" strike="noStrike" kern="1200" cap="none" spc="0" normalizeH="0" baseline="0" noProof="0">
              <a:ln>
                <a:noFill/>
              </a:ln>
              <a:solidFill>
                <a:prstClr val="white"/>
              </a:solidFill>
              <a:effectLst/>
              <a:uLnTx/>
              <a:uFillTx/>
              <a:latin typeface="Segoe UI" panose="020B0502040204020203" pitchFamily="34" charset="0"/>
              <a:ea typeface="Calibri" panose="020F0502020204030204" pitchFamily="34" charset="0"/>
              <a:cs typeface="Segoe UI" panose="020B0502040204020203" pitchFamily="34" charset="0"/>
            </a:endParaRPr>
          </a:p>
        </p:txBody>
      </p:sp>
      <p:sp>
        <p:nvSpPr>
          <p:cNvPr id="81" name="Rectangle 80">
            <a:extLst>
              <a:ext uri="{FF2B5EF4-FFF2-40B4-BE49-F238E27FC236}">
                <a16:creationId xmlns:a16="http://schemas.microsoft.com/office/drawing/2014/main" id="{D78CDBC7-59CC-4DF8-9DB1-C6ED65AD1611}"/>
              </a:ext>
            </a:extLst>
          </p:cNvPr>
          <p:cNvSpPr/>
          <p:nvPr/>
        </p:nvSpPr>
        <p:spPr>
          <a:xfrm>
            <a:off x="4594682" y="2136309"/>
            <a:ext cx="2680364" cy="625794"/>
          </a:xfrm>
          <a:prstGeom prst="rect">
            <a:avLst/>
          </a:prstGeom>
          <a:solidFill>
            <a:schemeClr val="bg2">
              <a:lumMod val="90000"/>
            </a:schemeClr>
          </a:solidFill>
          <a:ln>
            <a:noFill/>
          </a:ln>
        </p:spPr>
        <p:style>
          <a:lnRef idx="3">
            <a:schemeClr val="lt1"/>
          </a:lnRef>
          <a:fillRef idx="1">
            <a:schemeClr val="accent5"/>
          </a:fillRef>
          <a:effectRef idx="1">
            <a:schemeClr val="accent5"/>
          </a:effectRef>
          <a:fontRef idx="minor">
            <a:schemeClr val="lt1"/>
          </a:fontRef>
        </p:style>
        <p:txBody>
          <a:bodyPr rtlCol="0" anchor="ctr"/>
          <a:lstStyle/>
          <a:p>
            <a:pPr marL="0" marR="0" lvl="0" indent="0" algn="ctr" defTabSz="914400" rtl="0" eaLnBrk="1" fontAlgn="auto" latinLnBrk="0" hangingPunct="1">
              <a:lnSpc>
                <a:spcPct val="107000"/>
              </a:lnSpc>
              <a:spcBef>
                <a:spcPts val="0"/>
              </a:spcBef>
              <a:spcAft>
                <a:spcPts val="80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panose="020B0502040204020203" pitchFamily="34" charset="0"/>
                <a:ea typeface="Calibri" panose="020F0502020204030204" pitchFamily="34" charset="0"/>
                <a:cs typeface="Segoe UI" panose="020B0502040204020203" pitchFamily="34" charset="0"/>
              </a:rPr>
              <a:t>Head Node (Training)</a:t>
            </a:r>
            <a:endParaRPr kumimoji="0" lang="en-US" sz="2400" b="0" i="0" u="none" strike="noStrike" kern="1200" cap="none" spc="0" normalizeH="0" baseline="0" noProof="0">
              <a:ln>
                <a:noFill/>
              </a:ln>
              <a:solidFill>
                <a:prstClr val="black"/>
              </a:solidFill>
              <a:effectLst/>
              <a:uLnTx/>
              <a:uFillTx/>
              <a:latin typeface="Segoe UI" panose="020B0502040204020203" pitchFamily="34" charset="0"/>
              <a:ea typeface="Calibri" panose="020F0502020204030204" pitchFamily="34" charset="0"/>
              <a:cs typeface="Segoe UI" panose="020B0502040204020203" pitchFamily="34" charset="0"/>
            </a:endParaRPr>
          </a:p>
        </p:txBody>
      </p:sp>
      <p:sp>
        <p:nvSpPr>
          <p:cNvPr id="82" name="Rectangle 81">
            <a:extLst>
              <a:ext uri="{FF2B5EF4-FFF2-40B4-BE49-F238E27FC236}">
                <a16:creationId xmlns:a16="http://schemas.microsoft.com/office/drawing/2014/main" id="{0A334FD8-607C-49A6-A916-7C352B39136B}"/>
              </a:ext>
            </a:extLst>
          </p:cNvPr>
          <p:cNvSpPr/>
          <p:nvPr/>
        </p:nvSpPr>
        <p:spPr>
          <a:xfrm>
            <a:off x="4594803" y="3139438"/>
            <a:ext cx="2680465" cy="1024408"/>
          </a:xfrm>
          <a:prstGeom prst="rect">
            <a:avLst/>
          </a:prstGeom>
          <a:solidFill>
            <a:schemeClr val="bg2">
              <a:lumMod val="90000"/>
            </a:schemeClr>
          </a:solidFill>
          <a:ln>
            <a:noFill/>
          </a:ln>
        </p:spPr>
        <p:style>
          <a:lnRef idx="3">
            <a:schemeClr val="lt1"/>
          </a:lnRef>
          <a:fillRef idx="1">
            <a:schemeClr val="accent5"/>
          </a:fillRef>
          <a:effectRef idx="1">
            <a:schemeClr val="accent5"/>
          </a:effectRef>
          <a:fontRef idx="minor">
            <a:schemeClr val="lt1"/>
          </a:fontRef>
        </p:style>
        <p:txBody>
          <a:bodyPr rtlCol="0" anchor="b"/>
          <a:lstStyle/>
          <a:p>
            <a:pPr marL="0" marR="0" lvl="0" indent="0" algn="ctr" defTabSz="914400" rtl="0" eaLnBrk="1" fontAlgn="auto" latinLnBrk="0" hangingPunct="1">
              <a:lnSpc>
                <a:spcPct val="107000"/>
              </a:lnSpc>
              <a:spcBef>
                <a:spcPts val="0"/>
              </a:spcBef>
              <a:spcAft>
                <a:spcPts val="80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panose="020B0502040204020203" pitchFamily="34" charset="0"/>
                <a:ea typeface="Calibri" panose="020F0502020204030204" pitchFamily="34" charset="0"/>
                <a:cs typeface="Segoe UI" panose="020B0502040204020203" pitchFamily="34" charset="0"/>
              </a:rPr>
              <a:t>Worker Node</a:t>
            </a:r>
            <a:endParaRPr kumimoji="0" lang="en-US" sz="2400" b="0" i="0" u="none" strike="noStrike" kern="1200" cap="none" spc="0" normalizeH="0" baseline="0" noProof="0">
              <a:ln>
                <a:noFill/>
              </a:ln>
              <a:solidFill>
                <a:prstClr val="black"/>
              </a:solidFill>
              <a:effectLst/>
              <a:uLnTx/>
              <a:uFillTx/>
              <a:latin typeface="Segoe UI" panose="020B0502040204020203" pitchFamily="34" charset="0"/>
              <a:ea typeface="Calibri" panose="020F0502020204030204" pitchFamily="34" charset="0"/>
              <a:cs typeface="Segoe UI" panose="020B0502040204020203" pitchFamily="34" charset="0"/>
            </a:endParaRPr>
          </a:p>
        </p:txBody>
      </p:sp>
      <p:sp>
        <p:nvSpPr>
          <p:cNvPr id="83" name="Rectangle 82">
            <a:extLst>
              <a:ext uri="{FF2B5EF4-FFF2-40B4-BE49-F238E27FC236}">
                <a16:creationId xmlns:a16="http://schemas.microsoft.com/office/drawing/2014/main" id="{71432863-5179-4FBB-9A00-26C10E0A6F0C}"/>
              </a:ext>
            </a:extLst>
          </p:cNvPr>
          <p:cNvSpPr/>
          <p:nvPr/>
        </p:nvSpPr>
        <p:spPr>
          <a:xfrm>
            <a:off x="4594803" y="4520446"/>
            <a:ext cx="2680465" cy="1024407"/>
          </a:xfrm>
          <a:prstGeom prst="rect">
            <a:avLst/>
          </a:prstGeom>
          <a:solidFill>
            <a:schemeClr val="bg2">
              <a:lumMod val="90000"/>
            </a:schemeClr>
          </a:solidFill>
          <a:ln>
            <a:noFill/>
          </a:ln>
        </p:spPr>
        <p:style>
          <a:lnRef idx="3">
            <a:schemeClr val="lt1"/>
          </a:lnRef>
          <a:fillRef idx="1">
            <a:schemeClr val="accent5"/>
          </a:fillRef>
          <a:effectRef idx="1">
            <a:schemeClr val="accent5"/>
          </a:effectRef>
          <a:fontRef idx="minor">
            <a:schemeClr val="lt1"/>
          </a:fontRef>
        </p:style>
        <p:txBody>
          <a:bodyPr rtlCol="0" anchor="b"/>
          <a:lstStyle/>
          <a:p>
            <a:pPr marL="0" marR="0" lvl="0" indent="0" algn="ctr" defTabSz="914400" rtl="0" eaLnBrk="1" fontAlgn="auto" latinLnBrk="0" hangingPunct="1">
              <a:lnSpc>
                <a:spcPct val="107000"/>
              </a:lnSpc>
              <a:spcBef>
                <a:spcPts val="0"/>
              </a:spcBef>
              <a:spcAft>
                <a:spcPts val="80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panose="020B0502040204020203" pitchFamily="34" charset="0"/>
                <a:ea typeface="Calibri" panose="020F0502020204030204" pitchFamily="34" charset="0"/>
                <a:cs typeface="Segoe UI" panose="020B0502040204020203" pitchFamily="34" charset="0"/>
              </a:rPr>
              <a:t>Worker Node</a:t>
            </a:r>
            <a:endParaRPr kumimoji="0" lang="en-US" sz="2400" b="0" i="0" u="none" strike="noStrike" kern="1200" cap="none" spc="0" normalizeH="0" baseline="0" noProof="0">
              <a:ln>
                <a:noFill/>
              </a:ln>
              <a:solidFill>
                <a:prstClr val="black"/>
              </a:solidFill>
              <a:effectLst/>
              <a:uLnTx/>
              <a:uFillTx/>
              <a:latin typeface="Segoe UI" panose="020B0502040204020203" pitchFamily="34" charset="0"/>
              <a:ea typeface="Calibri" panose="020F0502020204030204" pitchFamily="34" charset="0"/>
              <a:cs typeface="Segoe UI" panose="020B0502040204020203" pitchFamily="34" charset="0"/>
            </a:endParaRPr>
          </a:p>
        </p:txBody>
      </p:sp>
      <p:sp>
        <p:nvSpPr>
          <p:cNvPr id="84" name="Rectangle 83">
            <a:extLst>
              <a:ext uri="{FF2B5EF4-FFF2-40B4-BE49-F238E27FC236}">
                <a16:creationId xmlns:a16="http://schemas.microsoft.com/office/drawing/2014/main" id="{8F3AEA51-0BC6-4988-9634-3EDA5F015BCF}"/>
              </a:ext>
            </a:extLst>
          </p:cNvPr>
          <p:cNvSpPr/>
          <p:nvPr/>
        </p:nvSpPr>
        <p:spPr>
          <a:xfrm>
            <a:off x="4835423" y="3316809"/>
            <a:ext cx="1018129" cy="334668"/>
          </a:xfrm>
          <a:prstGeom prst="rect">
            <a:avLst/>
          </a:prstGeom>
          <a:solidFill>
            <a:schemeClr val="bg2">
              <a:lumMod val="50000"/>
            </a:schemeClr>
          </a:solidFill>
          <a:ln>
            <a:noFill/>
          </a:ln>
        </p:spPr>
        <p:style>
          <a:lnRef idx="3">
            <a:schemeClr val="lt1"/>
          </a:lnRef>
          <a:fillRef idx="1">
            <a:schemeClr val="accent5"/>
          </a:fillRef>
          <a:effectRef idx="1">
            <a:schemeClr val="accent5"/>
          </a:effectRef>
          <a:fontRef idx="minor">
            <a:schemeClr val="lt1"/>
          </a:fontRef>
        </p:style>
        <p:txBody>
          <a:bodyPr rtlCol="0" anchor="ctr"/>
          <a:lstStyle/>
          <a:p>
            <a:pPr marL="0" marR="0" lvl="0" indent="0" algn="ctr" defTabSz="914400" rtl="0" eaLnBrk="1" fontAlgn="auto" latinLnBrk="0" hangingPunct="1">
              <a:lnSpc>
                <a:spcPct val="107000"/>
              </a:lnSpc>
              <a:spcBef>
                <a:spcPts val="0"/>
              </a:spcBef>
              <a:spcAft>
                <a:spcPts val="800"/>
              </a:spcAft>
              <a:buClrTx/>
              <a:buSzTx/>
              <a:buFontTx/>
              <a:buNone/>
              <a:tabLst/>
              <a:defRPr/>
            </a:pPr>
            <a:r>
              <a:rPr kumimoji="0" lang="en-US" sz="1800" b="0" i="0" u="none" strike="noStrike" kern="1200" cap="none" spc="0" normalizeH="0" baseline="0" noProof="0">
                <a:ln>
                  <a:noFill/>
                </a:ln>
                <a:solidFill>
                  <a:prstClr val="white"/>
                </a:solidFill>
                <a:effectLst/>
                <a:uLnTx/>
                <a:uFillTx/>
                <a:latin typeface="Segoe UI" panose="020B0502040204020203" pitchFamily="34" charset="0"/>
                <a:ea typeface="Calibri" panose="020F0502020204030204" pitchFamily="34" charset="0"/>
                <a:cs typeface="Segoe UI" panose="020B0502040204020203" pitchFamily="34" charset="0"/>
              </a:rPr>
              <a:t>Worker</a:t>
            </a:r>
            <a:endParaRPr kumimoji="0" lang="en-US" sz="2400" b="0" i="0" u="none" strike="noStrike" kern="1200" cap="none" spc="0" normalizeH="0" baseline="0" noProof="0">
              <a:ln>
                <a:noFill/>
              </a:ln>
              <a:solidFill>
                <a:prstClr val="white"/>
              </a:solidFill>
              <a:effectLst/>
              <a:uLnTx/>
              <a:uFillTx/>
              <a:latin typeface="Segoe UI" panose="020B0502040204020203" pitchFamily="34" charset="0"/>
              <a:ea typeface="Calibri" panose="020F0502020204030204" pitchFamily="34" charset="0"/>
              <a:cs typeface="Segoe UI" panose="020B0502040204020203" pitchFamily="34" charset="0"/>
            </a:endParaRPr>
          </a:p>
        </p:txBody>
      </p:sp>
      <p:sp>
        <p:nvSpPr>
          <p:cNvPr id="85" name="Rectangle 84">
            <a:extLst>
              <a:ext uri="{FF2B5EF4-FFF2-40B4-BE49-F238E27FC236}">
                <a16:creationId xmlns:a16="http://schemas.microsoft.com/office/drawing/2014/main" id="{9ED4829E-CB19-4622-B886-0C0E4EE032DA}"/>
              </a:ext>
            </a:extLst>
          </p:cNvPr>
          <p:cNvSpPr/>
          <p:nvPr/>
        </p:nvSpPr>
        <p:spPr>
          <a:xfrm>
            <a:off x="6077114" y="3323066"/>
            <a:ext cx="1018129" cy="334668"/>
          </a:xfrm>
          <a:prstGeom prst="rect">
            <a:avLst/>
          </a:prstGeom>
          <a:solidFill>
            <a:schemeClr val="bg2">
              <a:lumMod val="50000"/>
            </a:schemeClr>
          </a:solidFill>
          <a:ln>
            <a:noFill/>
          </a:ln>
        </p:spPr>
        <p:style>
          <a:lnRef idx="3">
            <a:schemeClr val="lt1"/>
          </a:lnRef>
          <a:fillRef idx="1">
            <a:schemeClr val="accent5"/>
          </a:fillRef>
          <a:effectRef idx="1">
            <a:schemeClr val="accent5"/>
          </a:effectRef>
          <a:fontRef idx="minor">
            <a:schemeClr val="lt1"/>
          </a:fontRef>
        </p:style>
        <p:txBody>
          <a:bodyPr rtlCol="0" anchor="ctr"/>
          <a:lstStyle/>
          <a:p>
            <a:pPr marL="0" marR="0" lvl="0" indent="0" algn="ctr" defTabSz="914400" rtl="0" eaLnBrk="1" fontAlgn="auto" latinLnBrk="0" hangingPunct="1">
              <a:lnSpc>
                <a:spcPct val="107000"/>
              </a:lnSpc>
              <a:spcBef>
                <a:spcPts val="0"/>
              </a:spcBef>
              <a:spcAft>
                <a:spcPts val="800"/>
              </a:spcAft>
              <a:buClrTx/>
              <a:buSzTx/>
              <a:buFontTx/>
              <a:buNone/>
              <a:tabLst/>
              <a:defRPr/>
            </a:pPr>
            <a:r>
              <a:rPr kumimoji="0" lang="en-US" sz="1800" b="0" i="0" u="none" strike="noStrike" kern="1200" cap="none" spc="0" normalizeH="0" baseline="0" noProof="0">
                <a:ln>
                  <a:noFill/>
                </a:ln>
                <a:solidFill>
                  <a:prstClr val="white"/>
                </a:solidFill>
                <a:effectLst/>
                <a:uLnTx/>
                <a:uFillTx/>
                <a:latin typeface="Segoe UI" panose="020B0502040204020203" pitchFamily="34" charset="0"/>
                <a:ea typeface="Calibri" panose="020F0502020204030204" pitchFamily="34" charset="0"/>
                <a:cs typeface="Segoe UI" panose="020B0502040204020203" pitchFamily="34" charset="0"/>
              </a:rPr>
              <a:t>Worker</a:t>
            </a:r>
            <a:endParaRPr kumimoji="0" lang="en-US" sz="2400" b="0" i="0" u="none" strike="noStrike" kern="1200" cap="none" spc="0" normalizeH="0" baseline="0" noProof="0">
              <a:ln>
                <a:noFill/>
              </a:ln>
              <a:solidFill>
                <a:prstClr val="white"/>
              </a:solidFill>
              <a:effectLst/>
              <a:uLnTx/>
              <a:uFillTx/>
              <a:latin typeface="Segoe UI" panose="020B0502040204020203" pitchFamily="34" charset="0"/>
              <a:ea typeface="Calibri" panose="020F0502020204030204" pitchFamily="34" charset="0"/>
              <a:cs typeface="Segoe UI" panose="020B0502040204020203" pitchFamily="34" charset="0"/>
            </a:endParaRPr>
          </a:p>
        </p:txBody>
      </p:sp>
      <p:sp>
        <p:nvSpPr>
          <p:cNvPr id="86" name="Rectangle 85">
            <a:extLst>
              <a:ext uri="{FF2B5EF4-FFF2-40B4-BE49-F238E27FC236}">
                <a16:creationId xmlns:a16="http://schemas.microsoft.com/office/drawing/2014/main" id="{95E8E922-528D-4170-97E2-92838C23035D}"/>
              </a:ext>
            </a:extLst>
          </p:cNvPr>
          <p:cNvSpPr/>
          <p:nvPr/>
        </p:nvSpPr>
        <p:spPr>
          <a:xfrm>
            <a:off x="4857300" y="4708839"/>
            <a:ext cx="1018129" cy="334668"/>
          </a:xfrm>
          <a:prstGeom prst="rect">
            <a:avLst/>
          </a:prstGeom>
          <a:solidFill>
            <a:schemeClr val="bg2">
              <a:lumMod val="50000"/>
            </a:schemeClr>
          </a:solidFill>
          <a:ln>
            <a:noFill/>
          </a:ln>
        </p:spPr>
        <p:style>
          <a:lnRef idx="3">
            <a:schemeClr val="lt1"/>
          </a:lnRef>
          <a:fillRef idx="1">
            <a:schemeClr val="accent5"/>
          </a:fillRef>
          <a:effectRef idx="1">
            <a:schemeClr val="accent5"/>
          </a:effectRef>
          <a:fontRef idx="minor">
            <a:schemeClr val="lt1"/>
          </a:fontRef>
        </p:style>
        <p:txBody>
          <a:bodyPr rtlCol="0" anchor="ctr"/>
          <a:lstStyle/>
          <a:p>
            <a:pPr marL="0" marR="0" lvl="0" indent="0" algn="ctr" defTabSz="914400" rtl="0" eaLnBrk="1" fontAlgn="auto" latinLnBrk="0" hangingPunct="1">
              <a:lnSpc>
                <a:spcPct val="107000"/>
              </a:lnSpc>
              <a:spcBef>
                <a:spcPts val="0"/>
              </a:spcBef>
              <a:spcAft>
                <a:spcPts val="800"/>
              </a:spcAft>
              <a:buClrTx/>
              <a:buSzTx/>
              <a:buFontTx/>
              <a:buNone/>
              <a:tabLst/>
              <a:defRPr/>
            </a:pPr>
            <a:r>
              <a:rPr kumimoji="0" lang="en-US" sz="1800" b="0" i="0" u="none" strike="noStrike" kern="1200" cap="none" spc="0" normalizeH="0" baseline="0" noProof="0">
                <a:ln>
                  <a:noFill/>
                </a:ln>
                <a:solidFill>
                  <a:prstClr val="white"/>
                </a:solidFill>
                <a:effectLst/>
                <a:uLnTx/>
                <a:uFillTx/>
                <a:latin typeface="Segoe UI" panose="020B0502040204020203" pitchFamily="34" charset="0"/>
                <a:ea typeface="Calibri" panose="020F0502020204030204" pitchFamily="34" charset="0"/>
                <a:cs typeface="Segoe UI" panose="020B0502040204020203" pitchFamily="34" charset="0"/>
              </a:rPr>
              <a:t>Worker</a:t>
            </a:r>
            <a:endParaRPr kumimoji="0" lang="en-US" sz="2400" b="0" i="0" u="none" strike="noStrike" kern="1200" cap="none" spc="0" normalizeH="0" baseline="0" noProof="0">
              <a:ln>
                <a:noFill/>
              </a:ln>
              <a:solidFill>
                <a:prstClr val="white"/>
              </a:solidFill>
              <a:effectLst/>
              <a:uLnTx/>
              <a:uFillTx/>
              <a:latin typeface="Segoe UI" panose="020B0502040204020203" pitchFamily="34" charset="0"/>
              <a:ea typeface="Calibri" panose="020F0502020204030204" pitchFamily="34" charset="0"/>
              <a:cs typeface="Segoe UI" panose="020B0502040204020203" pitchFamily="34" charset="0"/>
            </a:endParaRPr>
          </a:p>
        </p:txBody>
      </p:sp>
      <p:sp>
        <p:nvSpPr>
          <p:cNvPr id="87" name="Rectangle 86">
            <a:extLst>
              <a:ext uri="{FF2B5EF4-FFF2-40B4-BE49-F238E27FC236}">
                <a16:creationId xmlns:a16="http://schemas.microsoft.com/office/drawing/2014/main" id="{AA9B7D05-9587-4AB2-AC0B-C7C2F9C33D17}"/>
              </a:ext>
            </a:extLst>
          </p:cNvPr>
          <p:cNvSpPr/>
          <p:nvPr/>
        </p:nvSpPr>
        <p:spPr>
          <a:xfrm>
            <a:off x="6098992" y="4715097"/>
            <a:ext cx="1018129" cy="334668"/>
          </a:xfrm>
          <a:prstGeom prst="rect">
            <a:avLst/>
          </a:prstGeom>
          <a:solidFill>
            <a:schemeClr val="bg2">
              <a:lumMod val="50000"/>
            </a:schemeClr>
          </a:solidFill>
          <a:ln>
            <a:noFill/>
          </a:ln>
        </p:spPr>
        <p:style>
          <a:lnRef idx="3">
            <a:schemeClr val="lt1"/>
          </a:lnRef>
          <a:fillRef idx="1">
            <a:schemeClr val="accent5"/>
          </a:fillRef>
          <a:effectRef idx="1">
            <a:schemeClr val="accent5"/>
          </a:effectRef>
          <a:fontRef idx="minor">
            <a:schemeClr val="lt1"/>
          </a:fontRef>
        </p:style>
        <p:txBody>
          <a:bodyPr rtlCol="0" anchor="ctr"/>
          <a:lstStyle/>
          <a:p>
            <a:pPr marL="0" marR="0" lvl="0" indent="0" algn="ctr" defTabSz="914400" rtl="0" eaLnBrk="1" fontAlgn="auto" latinLnBrk="0" hangingPunct="1">
              <a:lnSpc>
                <a:spcPct val="107000"/>
              </a:lnSpc>
              <a:spcBef>
                <a:spcPts val="0"/>
              </a:spcBef>
              <a:spcAft>
                <a:spcPts val="800"/>
              </a:spcAft>
              <a:buClrTx/>
              <a:buSzTx/>
              <a:buFontTx/>
              <a:buNone/>
              <a:tabLst/>
              <a:defRPr/>
            </a:pPr>
            <a:r>
              <a:rPr kumimoji="0" lang="en-US" sz="1800" b="0" i="0" u="none" strike="noStrike" kern="1200" cap="none" spc="0" normalizeH="0" baseline="0" noProof="0">
                <a:ln>
                  <a:noFill/>
                </a:ln>
                <a:solidFill>
                  <a:prstClr val="white"/>
                </a:solidFill>
                <a:effectLst/>
                <a:uLnTx/>
                <a:uFillTx/>
                <a:latin typeface="Segoe UI" panose="020B0502040204020203" pitchFamily="34" charset="0"/>
                <a:ea typeface="Calibri" panose="020F0502020204030204" pitchFamily="34" charset="0"/>
                <a:cs typeface="Segoe UI" panose="020B0502040204020203" pitchFamily="34" charset="0"/>
              </a:rPr>
              <a:t>Worker</a:t>
            </a:r>
            <a:endParaRPr kumimoji="0" lang="en-US" sz="2400" b="0" i="0" u="none" strike="noStrike" kern="1200" cap="none" spc="0" normalizeH="0" baseline="0" noProof="0">
              <a:ln>
                <a:noFill/>
              </a:ln>
              <a:solidFill>
                <a:prstClr val="white"/>
              </a:solidFill>
              <a:effectLst/>
              <a:uLnTx/>
              <a:uFillTx/>
              <a:latin typeface="Segoe UI" panose="020B0502040204020203" pitchFamily="34" charset="0"/>
              <a:ea typeface="Calibri" panose="020F0502020204030204" pitchFamily="34" charset="0"/>
              <a:cs typeface="Segoe UI" panose="020B0502040204020203" pitchFamily="34" charset="0"/>
            </a:endParaRPr>
          </a:p>
        </p:txBody>
      </p:sp>
      <p:sp>
        <p:nvSpPr>
          <p:cNvPr id="88" name="Rectangle 87">
            <a:extLst>
              <a:ext uri="{FF2B5EF4-FFF2-40B4-BE49-F238E27FC236}">
                <a16:creationId xmlns:a16="http://schemas.microsoft.com/office/drawing/2014/main" id="{F07F822C-B228-4821-9ACE-212681BACB14}"/>
              </a:ext>
            </a:extLst>
          </p:cNvPr>
          <p:cNvSpPr/>
          <p:nvPr/>
        </p:nvSpPr>
        <p:spPr>
          <a:xfrm>
            <a:off x="7855365" y="2022231"/>
            <a:ext cx="3030568" cy="3926486"/>
          </a:xfrm>
          <a:prstGeom prst="rect">
            <a:avLst/>
          </a:prstGeom>
          <a:noFill/>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b"/>
          <a:lstStyle/>
          <a:p>
            <a:pPr marL="0" marR="0" lvl="0" indent="0" algn="ctr" defTabSz="914400" rtl="0" eaLnBrk="1" fontAlgn="auto" latinLnBrk="0" hangingPunct="1">
              <a:lnSpc>
                <a:spcPct val="107000"/>
              </a:lnSpc>
              <a:spcBef>
                <a:spcPts val="0"/>
              </a:spcBef>
              <a:spcAft>
                <a:spcPts val="800"/>
              </a:spcAft>
              <a:buClrTx/>
              <a:buSzTx/>
              <a:buFontTx/>
              <a:buNone/>
              <a:tabLst/>
              <a:defRPr/>
            </a:pPr>
            <a:r>
              <a:rPr kumimoji="0" lang="en-US" sz="1800" b="0" i="0" u="none" strike="noStrike" kern="1200" cap="none" spc="0" normalizeH="0" baseline="0" noProof="0">
                <a:ln>
                  <a:noFill/>
                </a:ln>
                <a:solidFill>
                  <a:prstClr val="white"/>
                </a:solidFill>
                <a:effectLst/>
                <a:uLnTx/>
                <a:uFillTx/>
                <a:latin typeface="Segoe UI" panose="020B0502040204020203" pitchFamily="34" charset="0"/>
                <a:ea typeface="Calibri" panose="020F0502020204030204" pitchFamily="34" charset="0"/>
                <a:cs typeface="Segoe UI" panose="020B0502040204020203" pitchFamily="34" charset="0"/>
              </a:rPr>
              <a:t>Simulator Cluster</a:t>
            </a:r>
            <a:endParaRPr kumimoji="0" lang="en-US" sz="2400" b="0" i="0" u="none" strike="noStrike" kern="1200" cap="none" spc="0" normalizeH="0" baseline="0" noProof="0">
              <a:ln>
                <a:noFill/>
              </a:ln>
              <a:solidFill>
                <a:prstClr val="white"/>
              </a:solidFill>
              <a:effectLst/>
              <a:uLnTx/>
              <a:uFillTx/>
              <a:latin typeface="Segoe UI" panose="020B0502040204020203" pitchFamily="34" charset="0"/>
              <a:ea typeface="Calibri" panose="020F0502020204030204" pitchFamily="34" charset="0"/>
              <a:cs typeface="Segoe UI" panose="020B0502040204020203" pitchFamily="34" charset="0"/>
            </a:endParaRPr>
          </a:p>
        </p:txBody>
      </p:sp>
      <p:sp>
        <p:nvSpPr>
          <p:cNvPr id="89" name="Rectangle 88">
            <a:extLst>
              <a:ext uri="{FF2B5EF4-FFF2-40B4-BE49-F238E27FC236}">
                <a16:creationId xmlns:a16="http://schemas.microsoft.com/office/drawing/2014/main" id="{D89AFAEF-894A-441E-B818-A158741490D6}"/>
              </a:ext>
            </a:extLst>
          </p:cNvPr>
          <p:cNvSpPr/>
          <p:nvPr/>
        </p:nvSpPr>
        <p:spPr>
          <a:xfrm>
            <a:off x="8051620" y="3161053"/>
            <a:ext cx="2680465" cy="1024408"/>
          </a:xfrm>
          <a:prstGeom prst="rect">
            <a:avLst/>
          </a:prstGeom>
          <a:solidFill>
            <a:schemeClr val="bg2">
              <a:lumMod val="90000"/>
            </a:schemeClr>
          </a:solidFill>
          <a:ln>
            <a:noFill/>
          </a:ln>
        </p:spPr>
        <p:style>
          <a:lnRef idx="3">
            <a:schemeClr val="lt1"/>
          </a:lnRef>
          <a:fillRef idx="1">
            <a:schemeClr val="accent5"/>
          </a:fillRef>
          <a:effectRef idx="1">
            <a:schemeClr val="accent5"/>
          </a:effectRef>
          <a:fontRef idx="minor">
            <a:schemeClr val="lt1"/>
          </a:fontRef>
        </p:style>
        <p:txBody>
          <a:bodyPr rtlCol="0" anchor="b"/>
          <a:lstStyle/>
          <a:p>
            <a:pPr marL="0" marR="0" lvl="0" indent="0" algn="ctr" defTabSz="914400" rtl="0" eaLnBrk="1" fontAlgn="auto" latinLnBrk="0" hangingPunct="1">
              <a:lnSpc>
                <a:spcPct val="107000"/>
              </a:lnSpc>
              <a:spcBef>
                <a:spcPts val="0"/>
              </a:spcBef>
              <a:spcAft>
                <a:spcPts val="80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panose="020B0502040204020203" pitchFamily="34" charset="0"/>
                <a:ea typeface="Calibri" panose="020F0502020204030204" pitchFamily="34" charset="0"/>
                <a:cs typeface="Segoe UI" panose="020B0502040204020203" pitchFamily="34" charset="0"/>
              </a:rPr>
              <a:t>Simulator Node</a:t>
            </a:r>
            <a:endParaRPr kumimoji="0" lang="en-US" sz="2400" b="0" i="0" u="none" strike="noStrike" kern="1200" cap="none" spc="0" normalizeH="0" baseline="0" noProof="0">
              <a:ln>
                <a:noFill/>
              </a:ln>
              <a:solidFill>
                <a:prstClr val="black"/>
              </a:solidFill>
              <a:effectLst/>
              <a:uLnTx/>
              <a:uFillTx/>
              <a:latin typeface="Segoe UI" panose="020B0502040204020203" pitchFamily="34" charset="0"/>
              <a:ea typeface="Calibri" panose="020F0502020204030204" pitchFamily="34" charset="0"/>
              <a:cs typeface="Segoe UI" panose="020B0502040204020203" pitchFamily="34" charset="0"/>
            </a:endParaRPr>
          </a:p>
        </p:txBody>
      </p:sp>
      <p:sp>
        <p:nvSpPr>
          <p:cNvPr id="90" name="Rectangle 89">
            <a:extLst>
              <a:ext uri="{FF2B5EF4-FFF2-40B4-BE49-F238E27FC236}">
                <a16:creationId xmlns:a16="http://schemas.microsoft.com/office/drawing/2014/main" id="{1CBA1BD3-DE1C-42F2-995A-089371991F9D}"/>
              </a:ext>
            </a:extLst>
          </p:cNvPr>
          <p:cNvSpPr/>
          <p:nvPr/>
        </p:nvSpPr>
        <p:spPr>
          <a:xfrm>
            <a:off x="8051620" y="4520446"/>
            <a:ext cx="2680465" cy="1024407"/>
          </a:xfrm>
          <a:prstGeom prst="rect">
            <a:avLst/>
          </a:prstGeom>
          <a:solidFill>
            <a:schemeClr val="bg2">
              <a:lumMod val="90000"/>
            </a:schemeClr>
          </a:solidFill>
          <a:ln>
            <a:noFill/>
          </a:ln>
        </p:spPr>
        <p:style>
          <a:lnRef idx="3">
            <a:schemeClr val="lt1"/>
          </a:lnRef>
          <a:fillRef idx="1">
            <a:schemeClr val="accent5"/>
          </a:fillRef>
          <a:effectRef idx="1">
            <a:schemeClr val="accent5"/>
          </a:effectRef>
          <a:fontRef idx="minor">
            <a:schemeClr val="lt1"/>
          </a:fontRef>
        </p:style>
        <p:txBody>
          <a:bodyPr rtlCol="0" anchor="b"/>
          <a:lstStyle/>
          <a:p>
            <a:pPr marL="0" marR="0" lvl="0" indent="0" algn="ctr" defTabSz="914400" rtl="0" eaLnBrk="1" fontAlgn="auto" latinLnBrk="0" hangingPunct="1">
              <a:lnSpc>
                <a:spcPct val="107000"/>
              </a:lnSpc>
              <a:spcBef>
                <a:spcPts val="0"/>
              </a:spcBef>
              <a:spcAft>
                <a:spcPts val="80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panose="020B0502040204020203" pitchFamily="34" charset="0"/>
                <a:ea typeface="Calibri" panose="020F0502020204030204" pitchFamily="34" charset="0"/>
                <a:cs typeface="Segoe UI" panose="020B0502040204020203" pitchFamily="34" charset="0"/>
              </a:rPr>
              <a:t>Simulator Node</a:t>
            </a:r>
            <a:endParaRPr kumimoji="0" lang="en-US" sz="2400" b="0" i="0" u="none" strike="noStrike" kern="1200" cap="none" spc="0" normalizeH="0" baseline="0" noProof="0">
              <a:ln>
                <a:noFill/>
              </a:ln>
              <a:solidFill>
                <a:prstClr val="black"/>
              </a:solidFill>
              <a:effectLst/>
              <a:uLnTx/>
              <a:uFillTx/>
              <a:latin typeface="Segoe UI" panose="020B0502040204020203" pitchFamily="34" charset="0"/>
              <a:ea typeface="Calibri" panose="020F0502020204030204" pitchFamily="34" charset="0"/>
              <a:cs typeface="Segoe UI" panose="020B0502040204020203" pitchFamily="34" charset="0"/>
            </a:endParaRPr>
          </a:p>
        </p:txBody>
      </p:sp>
      <p:sp>
        <p:nvSpPr>
          <p:cNvPr id="91" name="Rectangle 90">
            <a:extLst>
              <a:ext uri="{FF2B5EF4-FFF2-40B4-BE49-F238E27FC236}">
                <a16:creationId xmlns:a16="http://schemas.microsoft.com/office/drawing/2014/main" id="{D79A0979-A77B-4BCB-AE33-6E89DF8FFAAD}"/>
              </a:ext>
            </a:extLst>
          </p:cNvPr>
          <p:cNvSpPr/>
          <p:nvPr/>
        </p:nvSpPr>
        <p:spPr>
          <a:xfrm>
            <a:off x="8292314" y="3338588"/>
            <a:ext cx="908076" cy="334668"/>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marL="0" marR="0" lvl="0" indent="0" algn="ctr" defTabSz="914400" rtl="0" eaLnBrk="1" fontAlgn="auto" latinLnBrk="0" hangingPunct="1">
              <a:lnSpc>
                <a:spcPct val="107000"/>
              </a:lnSpc>
              <a:spcBef>
                <a:spcPts val="0"/>
              </a:spcBef>
              <a:spcAft>
                <a:spcPts val="800"/>
              </a:spcAft>
              <a:buClrTx/>
              <a:buSzTx/>
              <a:buFontTx/>
              <a:buNone/>
              <a:tabLst/>
              <a:defRPr/>
            </a:pPr>
            <a:r>
              <a:rPr kumimoji="0" lang="en-US" sz="1800" b="1" i="0" u="none" strike="noStrike" kern="1200" cap="none" spc="0" normalizeH="0" baseline="0" noProof="0">
                <a:ln>
                  <a:noFill/>
                </a:ln>
                <a:solidFill>
                  <a:prstClr val="white"/>
                </a:solidFill>
                <a:effectLst/>
                <a:uLnTx/>
                <a:uFillTx/>
                <a:latin typeface="Segoe UI" panose="020B0502040204020203" pitchFamily="34" charset="0"/>
                <a:ea typeface="Calibri" panose="020F0502020204030204" pitchFamily="34" charset="0"/>
                <a:cs typeface="Segoe UI" panose="020B0502040204020203" pitchFamily="34" charset="0"/>
              </a:rPr>
              <a:t>Sim</a:t>
            </a:r>
            <a:endParaRPr kumimoji="0" lang="en-US" sz="2400" b="1" i="0" u="none" strike="noStrike" kern="1200" cap="none" spc="0" normalizeH="0" baseline="0" noProof="0">
              <a:ln>
                <a:noFill/>
              </a:ln>
              <a:solidFill>
                <a:prstClr val="white"/>
              </a:solidFill>
              <a:effectLst/>
              <a:uLnTx/>
              <a:uFillTx/>
              <a:latin typeface="Segoe UI" panose="020B0502040204020203" pitchFamily="34" charset="0"/>
              <a:ea typeface="Calibri" panose="020F0502020204030204" pitchFamily="34" charset="0"/>
              <a:cs typeface="Segoe UI" panose="020B0502040204020203" pitchFamily="34" charset="0"/>
            </a:endParaRPr>
          </a:p>
        </p:txBody>
      </p:sp>
      <p:sp>
        <p:nvSpPr>
          <p:cNvPr id="92" name="Rectangle 91">
            <a:extLst>
              <a:ext uri="{FF2B5EF4-FFF2-40B4-BE49-F238E27FC236}">
                <a16:creationId xmlns:a16="http://schemas.microsoft.com/office/drawing/2014/main" id="{5867F0CD-6713-4368-BE4F-6F922B2D21A8}"/>
              </a:ext>
            </a:extLst>
          </p:cNvPr>
          <p:cNvSpPr/>
          <p:nvPr/>
        </p:nvSpPr>
        <p:spPr>
          <a:xfrm>
            <a:off x="9534080" y="3344846"/>
            <a:ext cx="908076" cy="334668"/>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marL="0" marR="0" lvl="0" indent="0" algn="ctr" defTabSz="914400" rtl="0" eaLnBrk="1" fontAlgn="auto" latinLnBrk="0" hangingPunct="1">
              <a:lnSpc>
                <a:spcPct val="107000"/>
              </a:lnSpc>
              <a:spcBef>
                <a:spcPts val="0"/>
              </a:spcBef>
              <a:spcAft>
                <a:spcPts val="800"/>
              </a:spcAft>
              <a:buClrTx/>
              <a:buSzTx/>
              <a:buFontTx/>
              <a:buNone/>
              <a:tabLst/>
              <a:defRPr/>
            </a:pPr>
            <a:r>
              <a:rPr kumimoji="0" lang="en-US" sz="1800" b="1" i="0" u="none" strike="noStrike" kern="1200" cap="none" spc="0" normalizeH="0" baseline="0" noProof="0">
                <a:ln>
                  <a:noFill/>
                </a:ln>
                <a:solidFill>
                  <a:prstClr val="white"/>
                </a:solidFill>
                <a:effectLst/>
                <a:uLnTx/>
                <a:uFillTx/>
                <a:latin typeface="Segoe UI" panose="020B0502040204020203" pitchFamily="34" charset="0"/>
                <a:ea typeface="Calibri" panose="020F0502020204030204" pitchFamily="34" charset="0"/>
                <a:cs typeface="Segoe UI" panose="020B0502040204020203" pitchFamily="34" charset="0"/>
              </a:rPr>
              <a:t>Sim</a:t>
            </a:r>
            <a:endParaRPr kumimoji="0" lang="en-US" sz="2400" b="1" i="0" u="none" strike="noStrike" kern="1200" cap="none" spc="0" normalizeH="0" baseline="0" noProof="0">
              <a:ln>
                <a:noFill/>
              </a:ln>
              <a:solidFill>
                <a:prstClr val="white"/>
              </a:solidFill>
              <a:effectLst/>
              <a:uLnTx/>
              <a:uFillTx/>
              <a:latin typeface="Segoe UI" panose="020B0502040204020203" pitchFamily="34" charset="0"/>
              <a:ea typeface="Calibri" panose="020F0502020204030204" pitchFamily="34" charset="0"/>
              <a:cs typeface="Segoe UI" panose="020B0502040204020203" pitchFamily="34" charset="0"/>
            </a:endParaRPr>
          </a:p>
        </p:txBody>
      </p:sp>
      <p:sp>
        <p:nvSpPr>
          <p:cNvPr id="93" name="Rectangle 92">
            <a:extLst>
              <a:ext uri="{FF2B5EF4-FFF2-40B4-BE49-F238E27FC236}">
                <a16:creationId xmlns:a16="http://schemas.microsoft.com/office/drawing/2014/main" id="{D9613B1F-6C71-480A-9607-99ADDA2BC509}"/>
              </a:ext>
            </a:extLst>
          </p:cNvPr>
          <p:cNvSpPr/>
          <p:nvPr/>
        </p:nvSpPr>
        <p:spPr>
          <a:xfrm>
            <a:off x="8314194" y="4709161"/>
            <a:ext cx="908076" cy="334668"/>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marL="0" marR="0" lvl="0" indent="0" algn="ctr" defTabSz="914400" rtl="0" eaLnBrk="1" fontAlgn="auto" latinLnBrk="0" hangingPunct="1">
              <a:lnSpc>
                <a:spcPct val="107000"/>
              </a:lnSpc>
              <a:spcBef>
                <a:spcPts val="0"/>
              </a:spcBef>
              <a:spcAft>
                <a:spcPts val="800"/>
              </a:spcAft>
              <a:buClrTx/>
              <a:buSzTx/>
              <a:buFontTx/>
              <a:buNone/>
              <a:tabLst/>
              <a:defRPr/>
            </a:pPr>
            <a:r>
              <a:rPr kumimoji="0" lang="en-US" sz="1800" b="1" i="0" u="none" strike="noStrike" kern="1200" cap="none" spc="0" normalizeH="0" baseline="0" noProof="0">
                <a:ln>
                  <a:noFill/>
                </a:ln>
                <a:solidFill>
                  <a:prstClr val="white"/>
                </a:solidFill>
                <a:effectLst/>
                <a:uLnTx/>
                <a:uFillTx/>
                <a:latin typeface="Segoe UI" panose="020B0502040204020203" pitchFamily="34" charset="0"/>
                <a:ea typeface="Calibri" panose="020F0502020204030204" pitchFamily="34" charset="0"/>
                <a:cs typeface="Segoe UI" panose="020B0502040204020203" pitchFamily="34" charset="0"/>
              </a:rPr>
              <a:t>Sim</a:t>
            </a:r>
            <a:endParaRPr kumimoji="0" lang="en-US" sz="2400" b="1" i="0" u="none" strike="noStrike" kern="1200" cap="none" spc="0" normalizeH="0" baseline="0" noProof="0">
              <a:ln>
                <a:noFill/>
              </a:ln>
              <a:solidFill>
                <a:prstClr val="white"/>
              </a:solidFill>
              <a:effectLst/>
              <a:uLnTx/>
              <a:uFillTx/>
              <a:latin typeface="Segoe UI" panose="020B0502040204020203" pitchFamily="34" charset="0"/>
              <a:ea typeface="Calibri" panose="020F0502020204030204" pitchFamily="34" charset="0"/>
              <a:cs typeface="Segoe UI" panose="020B0502040204020203" pitchFamily="34" charset="0"/>
            </a:endParaRPr>
          </a:p>
        </p:txBody>
      </p:sp>
      <p:sp>
        <p:nvSpPr>
          <p:cNvPr id="94" name="Rectangle 93">
            <a:extLst>
              <a:ext uri="{FF2B5EF4-FFF2-40B4-BE49-F238E27FC236}">
                <a16:creationId xmlns:a16="http://schemas.microsoft.com/office/drawing/2014/main" id="{06B565CC-12D9-4AB6-BC1C-25CDA0CD81C6}"/>
              </a:ext>
            </a:extLst>
          </p:cNvPr>
          <p:cNvSpPr/>
          <p:nvPr/>
        </p:nvSpPr>
        <p:spPr>
          <a:xfrm>
            <a:off x="9555960" y="4715419"/>
            <a:ext cx="908076" cy="334668"/>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marL="0" marR="0" lvl="0" indent="0" algn="ctr" defTabSz="914400" rtl="0" eaLnBrk="1" fontAlgn="auto" latinLnBrk="0" hangingPunct="1">
              <a:lnSpc>
                <a:spcPct val="107000"/>
              </a:lnSpc>
              <a:spcBef>
                <a:spcPts val="0"/>
              </a:spcBef>
              <a:spcAft>
                <a:spcPts val="800"/>
              </a:spcAft>
              <a:buClrTx/>
              <a:buSzTx/>
              <a:buFontTx/>
              <a:buNone/>
              <a:tabLst/>
              <a:defRPr/>
            </a:pPr>
            <a:r>
              <a:rPr kumimoji="0" lang="en-US" sz="1800" b="1" i="0" u="none" strike="noStrike" kern="1200" cap="none" spc="0" normalizeH="0" baseline="0" noProof="0">
                <a:ln>
                  <a:noFill/>
                </a:ln>
                <a:solidFill>
                  <a:prstClr val="white"/>
                </a:solidFill>
                <a:effectLst/>
                <a:uLnTx/>
                <a:uFillTx/>
                <a:latin typeface="Segoe UI" panose="020B0502040204020203" pitchFamily="34" charset="0"/>
                <a:ea typeface="Calibri" panose="020F0502020204030204" pitchFamily="34" charset="0"/>
                <a:cs typeface="Segoe UI" panose="020B0502040204020203" pitchFamily="34" charset="0"/>
              </a:rPr>
              <a:t>Sim</a:t>
            </a:r>
            <a:endParaRPr kumimoji="0" lang="en-US" sz="2400" b="1" i="0" u="none" strike="noStrike" kern="1200" cap="none" spc="0" normalizeH="0" baseline="0" noProof="0">
              <a:ln>
                <a:noFill/>
              </a:ln>
              <a:solidFill>
                <a:prstClr val="white"/>
              </a:solidFill>
              <a:effectLst/>
              <a:uLnTx/>
              <a:uFillTx/>
              <a:latin typeface="Segoe UI" panose="020B0502040204020203" pitchFamily="34" charset="0"/>
              <a:ea typeface="Calibri" panose="020F0502020204030204" pitchFamily="34" charset="0"/>
              <a:cs typeface="Segoe UI" panose="020B0502040204020203" pitchFamily="34" charset="0"/>
            </a:endParaRPr>
          </a:p>
        </p:txBody>
      </p:sp>
      <p:sp>
        <p:nvSpPr>
          <p:cNvPr id="113" name="Arrow: Right 112">
            <a:extLst>
              <a:ext uri="{FF2B5EF4-FFF2-40B4-BE49-F238E27FC236}">
                <a16:creationId xmlns:a16="http://schemas.microsoft.com/office/drawing/2014/main" id="{EB3D402B-0000-46B0-95AF-AB363466F6B3}"/>
              </a:ext>
            </a:extLst>
          </p:cNvPr>
          <p:cNvSpPr/>
          <p:nvPr/>
        </p:nvSpPr>
        <p:spPr bwMode="auto">
          <a:xfrm>
            <a:off x="7346342" y="3420290"/>
            <a:ext cx="714077" cy="435714"/>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solidFill>
                <a:prstClr val="black"/>
              </a:solidFill>
              <a:effectLst/>
              <a:uLnTx/>
              <a:uFillTx/>
              <a:latin typeface="Calibri" panose="020F0502020204030204"/>
              <a:ea typeface="+mn-ea"/>
              <a:cs typeface="+mn-cs"/>
            </a:endParaRPr>
          </a:p>
        </p:txBody>
      </p:sp>
      <p:sp>
        <p:nvSpPr>
          <p:cNvPr id="116" name="Arrow: Right 115">
            <a:extLst>
              <a:ext uri="{FF2B5EF4-FFF2-40B4-BE49-F238E27FC236}">
                <a16:creationId xmlns:a16="http://schemas.microsoft.com/office/drawing/2014/main" id="{CA365204-75BA-47E5-BB01-5C018F03A119}"/>
              </a:ext>
            </a:extLst>
          </p:cNvPr>
          <p:cNvSpPr/>
          <p:nvPr/>
        </p:nvSpPr>
        <p:spPr bwMode="auto">
          <a:xfrm flipH="1">
            <a:off x="7284299" y="4560359"/>
            <a:ext cx="680152" cy="435714"/>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solidFill>
                <a:prstClr val="black"/>
              </a:solidFill>
              <a:effectLst/>
              <a:uLnTx/>
              <a:uFillTx/>
              <a:latin typeface="Calibri" panose="020F0502020204030204"/>
              <a:ea typeface="+mn-ea"/>
              <a:cs typeface="+mn-cs"/>
            </a:endParaRPr>
          </a:p>
        </p:txBody>
      </p:sp>
      <p:pic>
        <p:nvPicPr>
          <p:cNvPr id="1026" name="Picture 2">
            <a:extLst>
              <a:ext uri="{FF2B5EF4-FFF2-40B4-BE49-F238E27FC236}">
                <a16:creationId xmlns:a16="http://schemas.microsoft.com/office/drawing/2014/main" id="{D32E1EFF-3903-4F5B-A869-BDC286B61A4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1727" y="4359030"/>
            <a:ext cx="2581050" cy="1424955"/>
          </a:xfrm>
          <a:prstGeom prst="rect">
            <a:avLst/>
          </a:prstGeom>
          <a:noFill/>
          <a:extLst>
            <a:ext uri="{909E8E84-426E-40DD-AFC4-6F175D3DCCD1}">
              <a14:hiddenFill xmlns:a14="http://schemas.microsoft.com/office/drawing/2010/main">
                <a:solidFill>
                  <a:srgbClr val="FFFFFF"/>
                </a:solidFill>
              </a14:hiddenFill>
            </a:ext>
          </a:extLst>
        </p:spPr>
      </p:pic>
      <p:sp>
        <p:nvSpPr>
          <p:cNvPr id="118" name="Arrow: Right 117">
            <a:extLst>
              <a:ext uri="{FF2B5EF4-FFF2-40B4-BE49-F238E27FC236}">
                <a16:creationId xmlns:a16="http://schemas.microsoft.com/office/drawing/2014/main" id="{669F9E4C-9B97-434E-8652-121EC3B318CB}"/>
              </a:ext>
            </a:extLst>
          </p:cNvPr>
          <p:cNvSpPr/>
          <p:nvPr/>
        </p:nvSpPr>
        <p:spPr bwMode="auto">
          <a:xfrm flipH="1">
            <a:off x="2920237" y="4794401"/>
            <a:ext cx="680152" cy="435714"/>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solidFill>
                <a:prstClr val="black"/>
              </a:solidFill>
              <a:effectLst/>
              <a:uLnTx/>
              <a:uFillTx/>
              <a:latin typeface="Calibri" panose="020F0502020204030204"/>
              <a:ea typeface="+mn-ea"/>
              <a:cs typeface="+mn-cs"/>
            </a:endParaRPr>
          </a:p>
        </p:txBody>
      </p:sp>
      <p:pic>
        <p:nvPicPr>
          <p:cNvPr id="1028" name="Picture 4" descr="The Minecraft Glossary for Parents">
            <a:extLst>
              <a:ext uri="{FF2B5EF4-FFF2-40B4-BE49-F238E27FC236}">
                <a16:creationId xmlns:a16="http://schemas.microsoft.com/office/drawing/2014/main" id="{F237CAA0-CCE5-4BCB-B0E9-7D12C1F425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15486" y="3263347"/>
            <a:ext cx="958521" cy="575113"/>
          </a:xfrm>
          <a:prstGeom prst="rect">
            <a:avLst/>
          </a:prstGeom>
          <a:noFill/>
          <a:extLst>
            <a:ext uri="{909E8E84-426E-40DD-AFC4-6F175D3DCCD1}">
              <a14:hiddenFill xmlns:a14="http://schemas.microsoft.com/office/drawing/2010/main">
                <a:solidFill>
                  <a:srgbClr val="FFFFFF"/>
                </a:solidFill>
              </a14:hiddenFill>
            </a:ext>
          </a:extLst>
        </p:spPr>
      </p:pic>
      <p:sp>
        <p:nvSpPr>
          <p:cNvPr id="34" name="TextBox 33">
            <a:extLst>
              <a:ext uri="{FF2B5EF4-FFF2-40B4-BE49-F238E27FC236}">
                <a16:creationId xmlns:a16="http://schemas.microsoft.com/office/drawing/2014/main" id="{AAFDB0E7-397F-4D3D-A80F-532A89BE5B2A}"/>
              </a:ext>
            </a:extLst>
          </p:cNvPr>
          <p:cNvSpPr txBox="1"/>
          <p:nvPr/>
        </p:nvSpPr>
        <p:spPr>
          <a:xfrm>
            <a:off x="526767" y="5816382"/>
            <a:ext cx="2213564" cy="455857"/>
          </a:xfrm>
          <a:prstGeom prst="rect">
            <a:avLst/>
          </a:prstGeom>
          <a:noFill/>
        </p:spPr>
        <p:txBody>
          <a:bodyPr wrap="square" lIns="179285" tIns="143428" rIns="179285" bIns="143428" rtlCol="0">
            <a:spAutoFit/>
          </a:body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Training Results</a:t>
            </a:r>
          </a:p>
        </p:txBody>
      </p:sp>
      <p:pic>
        <p:nvPicPr>
          <p:cNvPr id="35" name="Picture 4" descr="The Minecraft Glossary for Parents">
            <a:extLst>
              <a:ext uri="{FF2B5EF4-FFF2-40B4-BE49-F238E27FC236}">
                <a16:creationId xmlns:a16="http://schemas.microsoft.com/office/drawing/2014/main" id="{7CB30BC2-BD91-41FD-BACE-A1E7DE78AB3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78664" y="3262304"/>
            <a:ext cx="958521" cy="575113"/>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4" descr="The Minecraft Glossary for Parents">
            <a:extLst>
              <a:ext uri="{FF2B5EF4-FFF2-40B4-BE49-F238E27FC236}">
                <a16:creationId xmlns:a16="http://schemas.microsoft.com/office/drawing/2014/main" id="{92EBE2C3-515B-417A-9D12-143C684FDCC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15486" y="4602747"/>
            <a:ext cx="958521" cy="575113"/>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4" descr="The Minecraft Glossary for Parents">
            <a:extLst>
              <a:ext uri="{FF2B5EF4-FFF2-40B4-BE49-F238E27FC236}">
                <a16:creationId xmlns:a16="http://schemas.microsoft.com/office/drawing/2014/main" id="{7D4A5700-0E5E-4A62-A3D8-A8B1E65FDC3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99682" y="4618588"/>
            <a:ext cx="958521" cy="575113"/>
          </a:xfrm>
          <a:prstGeom prst="rect">
            <a:avLst/>
          </a:prstGeom>
          <a:noFill/>
          <a:extLst>
            <a:ext uri="{909E8E84-426E-40DD-AFC4-6F175D3DCCD1}">
              <a14:hiddenFill xmlns:a14="http://schemas.microsoft.com/office/drawing/2010/main">
                <a:solidFill>
                  <a:srgbClr val="FFFFFF"/>
                </a:solidFill>
              </a14:hiddenFill>
            </a:ext>
          </a:extLst>
        </p:spPr>
      </p:pic>
      <p:sp>
        <p:nvSpPr>
          <p:cNvPr id="2" name="Arrow: U-Turn 1">
            <a:extLst>
              <a:ext uri="{FF2B5EF4-FFF2-40B4-BE49-F238E27FC236}">
                <a16:creationId xmlns:a16="http://schemas.microsoft.com/office/drawing/2014/main" id="{E822AB71-9BC3-456D-AC5A-EBBCEDFC0FC3}"/>
              </a:ext>
            </a:extLst>
          </p:cNvPr>
          <p:cNvSpPr/>
          <p:nvPr/>
        </p:nvSpPr>
        <p:spPr>
          <a:xfrm rot="16200000" flipH="1">
            <a:off x="3354554" y="3276333"/>
            <a:ext cx="1902127" cy="566398"/>
          </a:xfrm>
          <a:prstGeom prst="utur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894164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803A7B-8A5F-40F3-B501-919919C9CF2D}"/>
              </a:ext>
            </a:extLst>
          </p:cNvPr>
          <p:cNvSpPr>
            <a:spLocks noGrp="1"/>
          </p:cNvSpPr>
          <p:nvPr>
            <p:ph type="title"/>
          </p:nvPr>
        </p:nvSpPr>
        <p:spPr>
          <a:xfrm>
            <a:off x="588263" y="3150414"/>
            <a:ext cx="3182027" cy="553998"/>
          </a:xfrm>
        </p:spPr>
        <p:txBody>
          <a:bodyPr>
            <a:normAutofit fontScale="90000"/>
          </a:bodyPr>
          <a:lstStyle/>
          <a:p>
            <a:r>
              <a:rPr lang="en-US" dirty="0"/>
              <a:t>Requirements</a:t>
            </a:r>
          </a:p>
        </p:txBody>
      </p:sp>
      <p:sp>
        <p:nvSpPr>
          <p:cNvPr id="3" name="Text Placeholder 2">
            <a:extLst>
              <a:ext uri="{FF2B5EF4-FFF2-40B4-BE49-F238E27FC236}">
                <a16:creationId xmlns:a16="http://schemas.microsoft.com/office/drawing/2014/main" id="{F4C5DA0C-9879-463B-8B53-65D81623CC68}"/>
              </a:ext>
            </a:extLst>
          </p:cNvPr>
          <p:cNvSpPr>
            <a:spLocks noGrp="1"/>
          </p:cNvSpPr>
          <p:nvPr>
            <p:ph type="body" sz="quarter" idx="11"/>
          </p:nvPr>
        </p:nvSpPr>
        <p:spPr>
          <a:xfrm>
            <a:off x="4941888" y="1143713"/>
            <a:ext cx="6667500" cy="4567404"/>
          </a:xfrm>
        </p:spPr>
        <p:txBody>
          <a:bodyPr/>
          <a:lstStyle/>
          <a:p>
            <a:r>
              <a:rPr lang="en-US" dirty="0"/>
              <a:t>100’s of parallel simulations</a:t>
            </a:r>
          </a:p>
          <a:p>
            <a:endParaRPr lang="en-US" dirty="0"/>
          </a:p>
          <a:p>
            <a:r>
              <a:rPr lang="en-US" dirty="0"/>
              <a:t>Training: multiple days</a:t>
            </a:r>
          </a:p>
          <a:p>
            <a:endParaRPr lang="en-US" dirty="0"/>
          </a:p>
          <a:p>
            <a:r>
              <a:rPr lang="en-US" dirty="0"/>
              <a:t>Multiple Ray jobs</a:t>
            </a:r>
          </a:p>
          <a:p>
            <a:endParaRPr lang="en-US" dirty="0"/>
          </a:p>
          <a:p>
            <a:r>
              <a:rPr lang="en-US" dirty="0"/>
              <a:t>Resilient to simulator / worker failures</a:t>
            </a:r>
          </a:p>
          <a:p>
            <a:endParaRPr lang="en-US" dirty="0"/>
          </a:p>
          <a:p>
            <a:r>
              <a:rPr lang="en-US" dirty="0"/>
              <a:t>ML Ops pipeline integration</a:t>
            </a:r>
          </a:p>
        </p:txBody>
      </p:sp>
    </p:spTree>
    <p:extLst>
      <p:ext uri="{BB962C8B-B14F-4D97-AF65-F5344CB8AC3E}">
        <p14:creationId xmlns:p14="http://schemas.microsoft.com/office/powerpoint/2010/main" val="3896324743"/>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8D8D54-A995-4D7F-84D6-5A61ECECB88C}"/>
              </a:ext>
            </a:extLst>
          </p:cNvPr>
          <p:cNvSpPr>
            <a:spLocks noGrp="1"/>
          </p:cNvSpPr>
          <p:nvPr>
            <p:ph type="title"/>
          </p:nvPr>
        </p:nvSpPr>
        <p:spPr>
          <a:xfrm>
            <a:off x="588263" y="3150414"/>
            <a:ext cx="3182027" cy="553998"/>
          </a:xfrm>
        </p:spPr>
        <p:txBody>
          <a:bodyPr>
            <a:normAutofit fontScale="90000"/>
          </a:bodyPr>
          <a:lstStyle/>
          <a:p>
            <a:r>
              <a:rPr lang="en-US" dirty="0"/>
              <a:t>Simulators</a:t>
            </a:r>
          </a:p>
        </p:txBody>
      </p:sp>
      <p:sp>
        <p:nvSpPr>
          <p:cNvPr id="3" name="Text Placeholder 2">
            <a:extLst>
              <a:ext uri="{FF2B5EF4-FFF2-40B4-BE49-F238E27FC236}">
                <a16:creationId xmlns:a16="http://schemas.microsoft.com/office/drawing/2014/main" id="{F89BF5CC-86E3-4179-A538-AEA4645EA7E9}"/>
              </a:ext>
            </a:extLst>
          </p:cNvPr>
          <p:cNvSpPr>
            <a:spLocks noGrp="1"/>
          </p:cNvSpPr>
          <p:nvPr>
            <p:ph type="body" sz="quarter" idx="11"/>
          </p:nvPr>
        </p:nvSpPr>
        <p:spPr>
          <a:xfrm>
            <a:off x="4941888" y="1229890"/>
            <a:ext cx="6667500" cy="4395049"/>
          </a:xfrm>
        </p:spPr>
        <p:txBody>
          <a:bodyPr/>
          <a:lstStyle/>
          <a:p>
            <a:r>
              <a:rPr lang="en-US" dirty="0"/>
              <a:t>Open AI Gym</a:t>
            </a:r>
          </a:p>
          <a:p>
            <a:endParaRPr lang="en-US" dirty="0"/>
          </a:p>
          <a:p>
            <a:r>
              <a:rPr lang="en-US" dirty="0"/>
              <a:t>Custom simulators with Open AI Gym Environment interface – worker local or remote in simulator</a:t>
            </a:r>
          </a:p>
          <a:p>
            <a:endParaRPr lang="en-US" dirty="0"/>
          </a:p>
          <a:p>
            <a:r>
              <a:rPr lang="en-US"/>
              <a:t>Windows support</a:t>
            </a:r>
            <a:endParaRPr lang="en-US" dirty="0"/>
          </a:p>
          <a:p>
            <a:endParaRPr lang="en-US" dirty="0"/>
          </a:p>
          <a:p>
            <a:r>
              <a:rPr lang="en-US" dirty="0"/>
              <a:t>Investigating additional simulator support</a:t>
            </a:r>
          </a:p>
        </p:txBody>
      </p:sp>
    </p:spTree>
    <p:extLst>
      <p:ext uri="{BB962C8B-B14F-4D97-AF65-F5344CB8AC3E}">
        <p14:creationId xmlns:p14="http://schemas.microsoft.com/office/powerpoint/2010/main" val="721919960"/>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AF232-1245-4E57-82E1-78D375971B6B}"/>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4CC0B978-F6E5-4CB0-89F1-6894D0A28C85}"/>
              </a:ext>
            </a:extLst>
          </p:cNvPr>
          <p:cNvSpPr>
            <a:spLocks noGrp="1"/>
          </p:cNvSpPr>
          <p:nvPr>
            <p:ph idx="1"/>
          </p:nvPr>
        </p:nvSpPr>
        <p:spPr/>
        <p:txBody>
          <a:bodyPr/>
          <a:lstStyle/>
          <a:p>
            <a:pPr marL="0" indent="0">
              <a:buNone/>
            </a:pPr>
            <a:endParaRPr lang="en-US" dirty="0"/>
          </a:p>
          <a:p>
            <a:pPr marL="0" indent="0">
              <a:buNone/>
            </a:pPr>
            <a:endParaRPr lang="en-US" dirty="0"/>
          </a:p>
          <a:p>
            <a:pPr marL="0" indent="0">
              <a:buNone/>
            </a:pPr>
            <a:endParaRPr lang="en-US" dirty="0"/>
          </a:p>
          <a:p>
            <a:pPr marL="0" indent="0" algn="ctr">
              <a:buNone/>
            </a:pPr>
            <a:r>
              <a:rPr lang="en-US" sz="4800" dirty="0"/>
              <a:t>Simple Demo</a:t>
            </a:r>
            <a:endParaRPr lang="en-US" dirty="0"/>
          </a:p>
        </p:txBody>
      </p:sp>
      <p:sp>
        <p:nvSpPr>
          <p:cNvPr id="5" name="TextBox 4">
            <a:extLst>
              <a:ext uri="{FF2B5EF4-FFF2-40B4-BE49-F238E27FC236}">
                <a16:creationId xmlns:a16="http://schemas.microsoft.com/office/drawing/2014/main" id="{D155E8A6-7718-43D0-9C59-01445183FFA2}"/>
              </a:ext>
            </a:extLst>
          </p:cNvPr>
          <p:cNvSpPr txBox="1"/>
          <p:nvPr/>
        </p:nvSpPr>
        <p:spPr>
          <a:xfrm>
            <a:off x="712178" y="5645221"/>
            <a:ext cx="6096836" cy="923330"/>
          </a:xfrm>
          <a:prstGeom prst="rect">
            <a:avLst/>
          </a:prstGeom>
          <a:noFill/>
        </p:spPr>
        <p:txBody>
          <a:bodyPr wrap="square">
            <a:spAutoFit/>
          </a:bodyPr>
          <a:lstStyle/>
          <a:p>
            <a:r>
              <a:rPr lang="de-DE" dirty="0"/>
              <a:t>Shows the simple cartpole_sc.ipynb</a:t>
            </a:r>
          </a:p>
          <a:p>
            <a:endParaRPr lang="de-DE" dirty="0"/>
          </a:p>
          <a:p>
            <a:r>
              <a:rPr lang="de-DE" dirty="0"/>
              <a:t>Shows compute cluster and how to look at the logs &amp; output</a:t>
            </a:r>
          </a:p>
        </p:txBody>
      </p:sp>
    </p:spTree>
    <p:extLst>
      <p:ext uri="{BB962C8B-B14F-4D97-AF65-F5344CB8AC3E}">
        <p14:creationId xmlns:p14="http://schemas.microsoft.com/office/powerpoint/2010/main" val="25236012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56D52C-5BFC-482B-BA4E-EF87789A0B4A}"/>
              </a:ext>
            </a:extLst>
          </p:cNvPr>
          <p:cNvSpPr>
            <a:spLocks noGrp="1"/>
          </p:cNvSpPr>
          <p:nvPr>
            <p:ph type="title"/>
          </p:nvPr>
        </p:nvSpPr>
        <p:spPr/>
        <p:txBody>
          <a:bodyPr/>
          <a:lstStyle/>
          <a:p>
            <a:r>
              <a:rPr lang="en-US" dirty="0"/>
              <a:t>Algorithmic Concepts &amp; Terms</a:t>
            </a:r>
            <a:endParaRPr lang="de-DE" dirty="0"/>
          </a:p>
        </p:txBody>
      </p:sp>
      <p:sp>
        <p:nvSpPr>
          <p:cNvPr id="3" name="Content Placeholder 2">
            <a:extLst>
              <a:ext uri="{FF2B5EF4-FFF2-40B4-BE49-F238E27FC236}">
                <a16:creationId xmlns:a16="http://schemas.microsoft.com/office/drawing/2014/main" id="{D78EFF82-2A1B-46B0-A82E-560A5BAF8F9A}"/>
              </a:ext>
            </a:extLst>
          </p:cNvPr>
          <p:cNvSpPr>
            <a:spLocks noGrp="1"/>
          </p:cNvSpPr>
          <p:nvPr>
            <p:ph idx="1"/>
          </p:nvPr>
        </p:nvSpPr>
        <p:spPr/>
        <p:txBody>
          <a:bodyPr/>
          <a:lstStyle/>
          <a:p>
            <a:r>
              <a:rPr lang="en-US" dirty="0"/>
              <a:t>What makes a strategy?</a:t>
            </a:r>
          </a:p>
          <a:p>
            <a:pPr lvl="1"/>
            <a:r>
              <a:rPr lang="en-US" dirty="0"/>
              <a:t>Rules, freedom of choice, rewards for actions</a:t>
            </a:r>
          </a:p>
          <a:p>
            <a:r>
              <a:rPr lang="en-US" dirty="0"/>
              <a:t>Search strategies:</a:t>
            </a:r>
          </a:p>
          <a:p>
            <a:pPr lvl="1"/>
            <a:r>
              <a:rPr lang="en-US" dirty="0"/>
              <a:t>Dumb fast (</a:t>
            </a:r>
            <a:r>
              <a:rPr lang="en-US" dirty="0" err="1"/>
              <a:t>e.g</a:t>
            </a:r>
            <a:r>
              <a:rPr lang="en-US" dirty="0"/>
              <a:t> Minimax) -&gt; Exhaustive tree search (trying out all moves)</a:t>
            </a:r>
          </a:p>
          <a:p>
            <a:pPr lvl="1"/>
            <a:r>
              <a:rPr lang="en-US" dirty="0"/>
              <a:t>Smart slow (</a:t>
            </a:r>
            <a:r>
              <a:rPr lang="en-US" dirty="0" err="1"/>
              <a:t>e.g</a:t>
            </a:r>
            <a:r>
              <a:rPr lang="en-US" dirty="0"/>
              <a:t> MCTS)</a:t>
            </a:r>
          </a:p>
          <a:p>
            <a:r>
              <a:rPr lang="de-DE" dirty="0"/>
              <a:t>Search stability:</a:t>
            </a:r>
          </a:p>
          <a:p>
            <a:pPr lvl="1"/>
            <a:r>
              <a:rPr lang="de-DE" dirty="0"/>
              <a:t>Fail hard: deterministic, stable, expensive</a:t>
            </a:r>
          </a:p>
          <a:p>
            <a:pPr lvl="1"/>
            <a:r>
              <a:rPr lang="de-DE" dirty="0"/>
              <a:t>Fail soft: probabilistic, heuristic, unstable, cheaper</a:t>
            </a:r>
          </a:p>
        </p:txBody>
      </p:sp>
    </p:spTree>
    <p:extLst>
      <p:ext uri="{BB962C8B-B14F-4D97-AF65-F5344CB8AC3E}">
        <p14:creationId xmlns:p14="http://schemas.microsoft.com/office/powerpoint/2010/main" val="103543038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AF232-1245-4E57-82E1-78D375971B6B}"/>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4CC0B978-F6E5-4CB0-89F1-6894D0A28C85}"/>
              </a:ext>
            </a:extLst>
          </p:cNvPr>
          <p:cNvSpPr>
            <a:spLocks noGrp="1"/>
          </p:cNvSpPr>
          <p:nvPr>
            <p:ph idx="1"/>
          </p:nvPr>
        </p:nvSpPr>
        <p:spPr/>
        <p:txBody>
          <a:bodyPr/>
          <a:lstStyle/>
          <a:p>
            <a:pPr marL="0" indent="0">
              <a:buNone/>
            </a:pPr>
            <a:endParaRPr lang="en-US" dirty="0"/>
          </a:p>
          <a:p>
            <a:pPr marL="0" indent="0">
              <a:buNone/>
            </a:pPr>
            <a:endParaRPr lang="en-US" dirty="0"/>
          </a:p>
          <a:p>
            <a:pPr marL="0" indent="0">
              <a:buNone/>
            </a:pPr>
            <a:endParaRPr lang="en-US" dirty="0"/>
          </a:p>
          <a:p>
            <a:pPr marL="0" indent="0" algn="ctr">
              <a:buNone/>
            </a:pPr>
            <a:r>
              <a:rPr lang="en-US" sz="4800" dirty="0"/>
              <a:t>Advanced Demo</a:t>
            </a:r>
            <a:endParaRPr lang="en-US" dirty="0"/>
          </a:p>
        </p:txBody>
      </p:sp>
      <p:sp>
        <p:nvSpPr>
          <p:cNvPr id="5" name="TextBox 4">
            <a:extLst>
              <a:ext uri="{FF2B5EF4-FFF2-40B4-BE49-F238E27FC236}">
                <a16:creationId xmlns:a16="http://schemas.microsoft.com/office/drawing/2014/main" id="{D155E8A6-7718-43D0-9C59-01445183FFA2}"/>
              </a:ext>
            </a:extLst>
          </p:cNvPr>
          <p:cNvSpPr txBox="1"/>
          <p:nvPr/>
        </p:nvSpPr>
        <p:spPr>
          <a:xfrm>
            <a:off x="712178" y="5645221"/>
            <a:ext cx="6096836" cy="923330"/>
          </a:xfrm>
          <a:prstGeom prst="rect">
            <a:avLst/>
          </a:prstGeom>
          <a:noFill/>
        </p:spPr>
        <p:txBody>
          <a:bodyPr wrap="square">
            <a:spAutoFit/>
          </a:bodyPr>
          <a:lstStyle/>
          <a:p>
            <a:r>
              <a:rPr lang="de-DE" dirty="0"/>
              <a:t>Shows the atari-on-distributed compute.ipynb</a:t>
            </a:r>
          </a:p>
          <a:p>
            <a:endParaRPr lang="de-DE" dirty="0"/>
          </a:p>
          <a:p>
            <a:r>
              <a:rPr lang="de-DE" dirty="0"/>
              <a:t>Shows compute cluster and how to look at the logs &amp; output</a:t>
            </a:r>
          </a:p>
        </p:txBody>
      </p:sp>
    </p:spTree>
    <p:extLst>
      <p:ext uri="{BB962C8B-B14F-4D97-AF65-F5344CB8AC3E}">
        <p14:creationId xmlns:p14="http://schemas.microsoft.com/office/powerpoint/2010/main" val="407239933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7C53CE-9DEB-4901-9CFF-F9D163A7C416}"/>
              </a:ext>
            </a:extLst>
          </p:cNvPr>
          <p:cNvSpPr>
            <a:spLocks noGrp="1"/>
          </p:cNvSpPr>
          <p:nvPr>
            <p:ph type="title"/>
          </p:nvPr>
        </p:nvSpPr>
        <p:spPr/>
        <p:txBody>
          <a:bodyPr/>
          <a:lstStyle/>
          <a:p>
            <a:r>
              <a:rPr lang="en-US" dirty="0"/>
              <a:t>Next Steps</a:t>
            </a:r>
          </a:p>
        </p:txBody>
      </p:sp>
      <p:sp>
        <p:nvSpPr>
          <p:cNvPr id="3" name="Content Placeholder 2">
            <a:extLst>
              <a:ext uri="{FF2B5EF4-FFF2-40B4-BE49-F238E27FC236}">
                <a16:creationId xmlns:a16="http://schemas.microsoft.com/office/drawing/2014/main" id="{44BFC5EE-276E-4B71-8166-971D08F1606A}"/>
              </a:ext>
            </a:extLst>
          </p:cNvPr>
          <p:cNvSpPr>
            <a:spLocks noGrp="1"/>
          </p:cNvSpPr>
          <p:nvPr>
            <p:ph idx="1"/>
          </p:nvPr>
        </p:nvSpPr>
        <p:spPr/>
        <p:txBody>
          <a:bodyPr/>
          <a:lstStyle/>
          <a:p>
            <a:r>
              <a:rPr lang="en-US" dirty="0"/>
              <a:t>Learn about Ray/</a:t>
            </a:r>
            <a:r>
              <a:rPr lang="en-US" dirty="0" err="1"/>
              <a:t>Rllib</a:t>
            </a:r>
            <a:endParaRPr lang="en-US" dirty="0"/>
          </a:p>
          <a:p>
            <a:pPr lvl="1"/>
            <a:r>
              <a:rPr lang="en-US" dirty="0"/>
              <a:t>O’Reilly AI tutorial: Scalable AI and reinforcement learning with Ray</a:t>
            </a:r>
          </a:p>
          <a:p>
            <a:pPr marL="457200" lvl="1" indent="0" algn="ctr">
              <a:buNone/>
            </a:pPr>
            <a:r>
              <a:rPr lang="en-US" dirty="0">
                <a:latin typeface="Consolas" panose="020B0609020204030204" pitchFamily="49" charset="0"/>
              </a:rPr>
              <a:t>http://aka.ms/mslibrary</a:t>
            </a:r>
          </a:p>
          <a:p>
            <a:r>
              <a:rPr lang="en-US" dirty="0"/>
              <a:t>Create examples using Ray/</a:t>
            </a:r>
            <a:r>
              <a:rPr lang="en-US" dirty="0" err="1"/>
              <a:t>Rllib</a:t>
            </a:r>
            <a:endParaRPr lang="en-US" dirty="0"/>
          </a:p>
          <a:p>
            <a:pPr lvl="1"/>
            <a:r>
              <a:rPr lang="en-US" dirty="0"/>
              <a:t>Start by running tutorial examples on AMLS?</a:t>
            </a:r>
          </a:p>
        </p:txBody>
      </p:sp>
    </p:spTree>
    <p:extLst>
      <p:ext uri="{BB962C8B-B14F-4D97-AF65-F5344CB8AC3E}">
        <p14:creationId xmlns:p14="http://schemas.microsoft.com/office/powerpoint/2010/main" val="254555093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BEF71E-8C3E-4BF6-8CE1-DBE24E3DF590}"/>
              </a:ext>
            </a:extLst>
          </p:cNvPr>
          <p:cNvSpPr>
            <a:spLocks noGrp="1"/>
          </p:cNvSpPr>
          <p:nvPr>
            <p:ph type="title"/>
          </p:nvPr>
        </p:nvSpPr>
        <p:spPr/>
        <p:txBody>
          <a:bodyPr/>
          <a:lstStyle/>
          <a:p>
            <a:r>
              <a:rPr lang="en-US" dirty="0"/>
              <a:t>Issues with Cartpole </a:t>
            </a:r>
            <a:endParaRPr lang="de-DE" dirty="0"/>
          </a:p>
        </p:txBody>
      </p:sp>
      <p:sp>
        <p:nvSpPr>
          <p:cNvPr id="3" name="Content Placeholder 2">
            <a:extLst>
              <a:ext uri="{FF2B5EF4-FFF2-40B4-BE49-F238E27FC236}">
                <a16:creationId xmlns:a16="http://schemas.microsoft.com/office/drawing/2014/main" id="{1836AE7E-A0CB-40DB-BE61-A8436135F5B6}"/>
              </a:ext>
            </a:extLst>
          </p:cNvPr>
          <p:cNvSpPr>
            <a:spLocks noGrp="1"/>
          </p:cNvSpPr>
          <p:nvPr>
            <p:ph idx="1"/>
          </p:nvPr>
        </p:nvSpPr>
        <p:spPr/>
        <p:txBody>
          <a:bodyPr/>
          <a:lstStyle/>
          <a:p>
            <a:r>
              <a:rPr lang="en-US" dirty="0"/>
              <a:t>For the cartpole </a:t>
            </a:r>
            <a:r>
              <a:rPr lang="en-US" dirty="0" err="1"/>
              <a:t>rl</a:t>
            </a:r>
            <a:r>
              <a:rPr lang="en-US" dirty="0"/>
              <a:t> on </a:t>
            </a:r>
            <a:r>
              <a:rPr lang="en-US" dirty="0" err="1"/>
              <a:t>sc</a:t>
            </a:r>
            <a:r>
              <a:rPr lang="en-US" dirty="0"/>
              <a:t> demo I had some missing python packages in the docker image (resulting in an error when trying to capture the video) -&gt; fixed this in a fork of the repo and created pull request</a:t>
            </a:r>
            <a:endParaRPr lang="de-DE" dirty="0"/>
          </a:p>
          <a:p>
            <a:r>
              <a:rPr lang="de-DE" dirty="0"/>
              <a:t>Missing Azure CLI for the Atari Distributed pong Demo</a:t>
            </a:r>
          </a:p>
          <a:p>
            <a:pPr marL="0" indent="0">
              <a:buNone/>
            </a:pPr>
            <a:r>
              <a:rPr lang="en-US" dirty="0">
                <a:hlinkClick r:id="rId2"/>
              </a:rPr>
              <a:t>Install the Azure CLI for Windows | Microsoft Docs</a:t>
            </a:r>
            <a:endParaRPr lang="en-US" dirty="0"/>
          </a:p>
        </p:txBody>
      </p:sp>
    </p:spTree>
    <p:extLst>
      <p:ext uri="{BB962C8B-B14F-4D97-AF65-F5344CB8AC3E}">
        <p14:creationId xmlns:p14="http://schemas.microsoft.com/office/powerpoint/2010/main" val="95570206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423128-30E0-4E9A-ABE7-5D200B0C1E77}"/>
              </a:ext>
            </a:extLst>
          </p:cNvPr>
          <p:cNvSpPr>
            <a:spLocks noGrp="1"/>
          </p:cNvSpPr>
          <p:nvPr>
            <p:ph type="title"/>
          </p:nvPr>
        </p:nvSpPr>
        <p:spPr/>
        <p:txBody>
          <a:bodyPr/>
          <a:lstStyle/>
          <a:p>
            <a:r>
              <a:rPr lang="en-US" dirty="0"/>
              <a:t>Issues with Pong</a:t>
            </a:r>
            <a:endParaRPr lang="de-DE" dirty="0"/>
          </a:p>
        </p:txBody>
      </p:sp>
      <p:sp>
        <p:nvSpPr>
          <p:cNvPr id="3" name="Content Placeholder 2">
            <a:extLst>
              <a:ext uri="{FF2B5EF4-FFF2-40B4-BE49-F238E27FC236}">
                <a16:creationId xmlns:a16="http://schemas.microsoft.com/office/drawing/2014/main" id="{3CDC9C70-C49F-452D-A93C-71B03B89732D}"/>
              </a:ext>
            </a:extLst>
          </p:cNvPr>
          <p:cNvSpPr>
            <a:spLocks noGrp="1"/>
          </p:cNvSpPr>
          <p:nvPr>
            <p:ph idx="1"/>
          </p:nvPr>
        </p:nvSpPr>
        <p:spPr/>
        <p:txBody>
          <a:bodyPr>
            <a:normAutofit fontScale="92500"/>
          </a:bodyPr>
          <a:lstStyle/>
          <a:p>
            <a:r>
              <a:rPr lang="de-DE" dirty="0"/>
              <a:t> File "/opt/miniconda/lib/python3.7/site-packages/tensorflow/python/client/session.py", line 1149, in _run</a:t>
            </a:r>
          </a:p>
          <a:p>
            <a:r>
              <a:rPr lang="de-DE" dirty="0"/>
              <a:t>    str(subfeed_t.get_shape())))</a:t>
            </a:r>
          </a:p>
          <a:p>
            <a:r>
              <a:rPr lang="de-DE" dirty="0"/>
              <a:t>ValueError: Cannot feed value of shape (4, 4, 4, 16) for Tensor 'default_policy/Placeholder_default_policy/conv1/kernel:0', which has shape '(8, 8, 4, 16)'</a:t>
            </a:r>
          </a:p>
          <a:p>
            <a:r>
              <a:rPr lang="de-DE" dirty="0"/>
              <a:t>2021-08-25 15:51:15.470861: CPU Usage: 24.1%,  Memory Usage: 6.0%, Memory Total/Available: 59074052096/55516184576</a:t>
            </a:r>
          </a:p>
          <a:p>
            <a:r>
              <a:rPr lang="de-DE" dirty="0"/>
              <a:t>[2m[36m(pid=147)[0m /opt/miniconda/lib/python3.7/site-packages/tensorboard/compat/tensorflow_stub/dtypes.py:541: FutureWar</a:t>
            </a:r>
          </a:p>
        </p:txBody>
      </p:sp>
      <p:pic>
        <p:nvPicPr>
          <p:cNvPr id="5" name="Picture 2" descr="A picture containing text, device, gauge&#10;&#10;Description automatically generated">
            <a:extLst>
              <a:ext uri="{FF2B5EF4-FFF2-40B4-BE49-F238E27FC236}">
                <a16:creationId xmlns:a16="http://schemas.microsoft.com/office/drawing/2014/main" id="{DB3A3DBD-39F4-4146-A5F7-FD66921BB488}"/>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10363349" y="365125"/>
            <a:ext cx="1524000" cy="2000250"/>
          </a:xfrm>
          <a:prstGeom prst="rect">
            <a:avLst/>
          </a:prstGeom>
          <a:noFill/>
        </p:spPr>
      </p:pic>
    </p:spTree>
    <p:extLst>
      <p:ext uri="{BB962C8B-B14F-4D97-AF65-F5344CB8AC3E}">
        <p14:creationId xmlns:p14="http://schemas.microsoft.com/office/powerpoint/2010/main" val="246073735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6B189C-7639-4EE7-B539-2EFBBFCD7AB4}"/>
              </a:ext>
            </a:extLst>
          </p:cNvPr>
          <p:cNvSpPr>
            <a:spLocks noGrp="1"/>
          </p:cNvSpPr>
          <p:nvPr>
            <p:ph type="title"/>
          </p:nvPr>
        </p:nvSpPr>
        <p:spPr/>
        <p:txBody>
          <a:bodyPr/>
          <a:lstStyle/>
          <a:p>
            <a:r>
              <a:rPr lang="en-US" dirty="0"/>
              <a:t>If time permits</a:t>
            </a:r>
            <a:endParaRPr lang="de-DE" dirty="0"/>
          </a:p>
        </p:txBody>
      </p:sp>
      <p:sp>
        <p:nvSpPr>
          <p:cNvPr id="3" name="Content Placeholder 2">
            <a:extLst>
              <a:ext uri="{FF2B5EF4-FFF2-40B4-BE49-F238E27FC236}">
                <a16:creationId xmlns:a16="http://schemas.microsoft.com/office/drawing/2014/main" id="{55F22FF3-A67B-43B7-B2FD-7D05F08A8A48}"/>
              </a:ext>
            </a:extLst>
          </p:cNvPr>
          <p:cNvSpPr>
            <a:spLocks noGrp="1"/>
          </p:cNvSpPr>
          <p:nvPr>
            <p:ph idx="1"/>
          </p:nvPr>
        </p:nvSpPr>
        <p:spPr/>
        <p:txBody>
          <a:bodyPr/>
          <a:lstStyle/>
          <a:p>
            <a:r>
              <a:rPr lang="en-US" dirty="0"/>
              <a:t>Alpha Go</a:t>
            </a:r>
          </a:p>
          <a:p>
            <a:r>
              <a:rPr lang="en-US" dirty="0"/>
              <a:t>Alpha Go Zero</a:t>
            </a:r>
          </a:p>
          <a:p>
            <a:r>
              <a:rPr lang="en-US" dirty="0"/>
              <a:t>Alpha Star</a:t>
            </a:r>
          </a:p>
          <a:p>
            <a:r>
              <a:rPr lang="de-DE" dirty="0"/>
              <a:t>Mü Zero</a:t>
            </a:r>
          </a:p>
        </p:txBody>
      </p:sp>
    </p:spTree>
    <p:extLst>
      <p:ext uri="{BB962C8B-B14F-4D97-AF65-F5344CB8AC3E}">
        <p14:creationId xmlns:p14="http://schemas.microsoft.com/office/powerpoint/2010/main" val="282510773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C5124F-B1F7-4FD7-9CE4-943D685E6C19}"/>
              </a:ext>
            </a:extLst>
          </p:cNvPr>
          <p:cNvSpPr>
            <a:spLocks noGrp="1"/>
          </p:cNvSpPr>
          <p:nvPr>
            <p:ph type="title"/>
          </p:nvPr>
        </p:nvSpPr>
        <p:spPr/>
        <p:txBody>
          <a:bodyPr/>
          <a:lstStyle/>
          <a:p>
            <a:r>
              <a:rPr lang="en-US" dirty="0"/>
              <a:t>AlphaGo</a:t>
            </a:r>
            <a:endParaRPr lang="de-DE" dirty="0"/>
          </a:p>
        </p:txBody>
      </p:sp>
      <p:sp>
        <p:nvSpPr>
          <p:cNvPr id="3" name="Content Placeholder 2">
            <a:extLst>
              <a:ext uri="{FF2B5EF4-FFF2-40B4-BE49-F238E27FC236}">
                <a16:creationId xmlns:a16="http://schemas.microsoft.com/office/drawing/2014/main" id="{05315E99-A8B3-4998-941F-B9432D98C41B}"/>
              </a:ext>
            </a:extLst>
          </p:cNvPr>
          <p:cNvSpPr>
            <a:spLocks noGrp="1"/>
          </p:cNvSpPr>
          <p:nvPr>
            <p:ph idx="1"/>
          </p:nvPr>
        </p:nvSpPr>
        <p:spPr/>
        <p:txBody>
          <a:bodyPr/>
          <a:lstStyle/>
          <a:p>
            <a:endParaRPr lang="en-US" dirty="0">
              <a:hlinkClick r:id="rId2"/>
            </a:endParaRPr>
          </a:p>
          <a:p>
            <a:endParaRPr lang="en-US" dirty="0">
              <a:hlinkClick r:id="rId2"/>
            </a:endParaRPr>
          </a:p>
          <a:p>
            <a:endParaRPr lang="en-US" dirty="0">
              <a:hlinkClick r:id="rId2"/>
            </a:endParaRPr>
          </a:p>
        </p:txBody>
      </p:sp>
      <p:sp>
        <p:nvSpPr>
          <p:cNvPr id="5" name="TextBox 4">
            <a:extLst>
              <a:ext uri="{FF2B5EF4-FFF2-40B4-BE49-F238E27FC236}">
                <a16:creationId xmlns:a16="http://schemas.microsoft.com/office/drawing/2014/main" id="{C607DACA-C6C1-4762-8075-BD547FAFF680}"/>
              </a:ext>
            </a:extLst>
          </p:cNvPr>
          <p:cNvSpPr txBox="1"/>
          <p:nvPr/>
        </p:nvSpPr>
        <p:spPr>
          <a:xfrm>
            <a:off x="597659" y="1789871"/>
            <a:ext cx="10756141" cy="1477328"/>
          </a:xfrm>
          <a:prstGeom prst="rect">
            <a:avLst/>
          </a:prstGeom>
          <a:noFill/>
        </p:spPr>
        <p:txBody>
          <a:bodyPr wrap="square">
            <a:spAutoFit/>
          </a:bodyPr>
          <a:lstStyle/>
          <a:p>
            <a:pPr marL="285750" indent="-285750">
              <a:buFont typeface="Arial" panose="020B0604020202020204" pitchFamily="34" charset="0"/>
              <a:buChar char="•"/>
            </a:pPr>
            <a:r>
              <a:rPr lang="de-DE" dirty="0"/>
              <a:t>Policy Network to predict potential moves (Reducing the breadth of the search tree)</a:t>
            </a:r>
          </a:p>
          <a:p>
            <a:pPr marL="285750" indent="-285750">
              <a:buFont typeface="Arial" panose="020B0604020202020204" pitchFamily="34" charset="0"/>
              <a:buChar char="•"/>
            </a:pPr>
            <a:r>
              <a:rPr lang="de-DE" dirty="0"/>
              <a:t>Value Network to predict the outcome of the game (reducing the depth of the search tree)</a:t>
            </a:r>
          </a:p>
          <a:p>
            <a:pPr marL="285750" indent="-285750">
              <a:buFont typeface="Arial" panose="020B0604020202020204" pitchFamily="34" charset="0"/>
              <a:buChar char="•"/>
            </a:pPr>
            <a:endParaRPr lang="de-DE" dirty="0"/>
          </a:p>
          <a:p>
            <a:pPr marL="285750" indent="-285750">
              <a:buFont typeface="Arial" panose="020B0604020202020204" pitchFamily="34" charset="0"/>
              <a:buChar char="•"/>
            </a:pPr>
            <a:r>
              <a:rPr lang="en-US" dirty="0" err="1">
                <a:hlinkClick r:id="rId2"/>
              </a:rPr>
              <a:t>Deepmind</a:t>
            </a:r>
            <a:r>
              <a:rPr lang="en-US" dirty="0">
                <a:hlinkClick r:id="rId2"/>
              </a:rPr>
              <a:t> </a:t>
            </a:r>
            <a:r>
              <a:rPr lang="en-US" dirty="0" err="1">
                <a:hlinkClick r:id="rId2"/>
              </a:rPr>
              <a:t>AlphaZero</a:t>
            </a:r>
            <a:r>
              <a:rPr lang="en-US" dirty="0">
                <a:hlinkClick r:id="rId2"/>
              </a:rPr>
              <a:t> - Mastering Games Without Human Knowledge - YouTube</a:t>
            </a:r>
            <a:endParaRPr lang="de-DE" dirty="0"/>
          </a:p>
          <a:p>
            <a:pPr marL="285750" indent="-285750">
              <a:buFont typeface="Arial" panose="020B0604020202020204" pitchFamily="34" charset="0"/>
              <a:buChar char="•"/>
            </a:pPr>
            <a:endParaRPr lang="de-DE" dirty="0"/>
          </a:p>
        </p:txBody>
      </p:sp>
    </p:spTree>
    <p:extLst>
      <p:ext uri="{BB962C8B-B14F-4D97-AF65-F5344CB8AC3E}">
        <p14:creationId xmlns:p14="http://schemas.microsoft.com/office/powerpoint/2010/main" val="330843301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C5124F-B1F7-4FD7-9CE4-943D685E6C19}"/>
              </a:ext>
            </a:extLst>
          </p:cNvPr>
          <p:cNvSpPr>
            <a:spLocks noGrp="1"/>
          </p:cNvSpPr>
          <p:nvPr>
            <p:ph type="title"/>
          </p:nvPr>
        </p:nvSpPr>
        <p:spPr/>
        <p:txBody>
          <a:bodyPr/>
          <a:lstStyle/>
          <a:p>
            <a:r>
              <a:rPr lang="en-US" dirty="0"/>
              <a:t>AlphaGo Zero</a:t>
            </a:r>
            <a:endParaRPr lang="de-DE" dirty="0"/>
          </a:p>
        </p:txBody>
      </p:sp>
      <p:sp>
        <p:nvSpPr>
          <p:cNvPr id="3" name="Content Placeholder 2">
            <a:extLst>
              <a:ext uri="{FF2B5EF4-FFF2-40B4-BE49-F238E27FC236}">
                <a16:creationId xmlns:a16="http://schemas.microsoft.com/office/drawing/2014/main" id="{05315E99-A8B3-4998-941F-B9432D98C41B}"/>
              </a:ext>
            </a:extLst>
          </p:cNvPr>
          <p:cNvSpPr>
            <a:spLocks noGrp="1"/>
          </p:cNvSpPr>
          <p:nvPr>
            <p:ph idx="1"/>
          </p:nvPr>
        </p:nvSpPr>
        <p:spPr/>
        <p:txBody>
          <a:bodyPr/>
          <a:lstStyle/>
          <a:p>
            <a:endParaRPr lang="en-US" dirty="0">
              <a:hlinkClick r:id="rId2"/>
            </a:endParaRPr>
          </a:p>
          <a:p>
            <a:endParaRPr lang="en-US" dirty="0">
              <a:hlinkClick r:id="rId2"/>
            </a:endParaRPr>
          </a:p>
          <a:p>
            <a:endParaRPr lang="en-US" dirty="0">
              <a:hlinkClick r:id="rId2"/>
            </a:endParaRPr>
          </a:p>
        </p:txBody>
      </p:sp>
      <p:sp>
        <p:nvSpPr>
          <p:cNvPr id="5" name="TextBox 4">
            <a:extLst>
              <a:ext uri="{FF2B5EF4-FFF2-40B4-BE49-F238E27FC236}">
                <a16:creationId xmlns:a16="http://schemas.microsoft.com/office/drawing/2014/main" id="{C607DACA-C6C1-4762-8075-BD547FAFF680}"/>
              </a:ext>
            </a:extLst>
          </p:cNvPr>
          <p:cNvSpPr txBox="1"/>
          <p:nvPr/>
        </p:nvSpPr>
        <p:spPr>
          <a:xfrm>
            <a:off x="597659" y="1789871"/>
            <a:ext cx="10756141" cy="5078313"/>
          </a:xfrm>
          <a:prstGeom prst="rect">
            <a:avLst/>
          </a:prstGeom>
          <a:noFill/>
        </p:spPr>
        <p:txBody>
          <a:bodyPr wrap="square">
            <a:spAutoFit/>
          </a:bodyPr>
          <a:lstStyle/>
          <a:p>
            <a:pPr marL="285750" indent="-285750">
              <a:buFont typeface="Arial" panose="020B0604020202020204" pitchFamily="34" charset="0"/>
              <a:buChar char="•"/>
            </a:pPr>
            <a:r>
              <a:rPr lang="de-DE" dirty="0"/>
              <a:t>Essentialy Montecarlo Tree search with selfplay. </a:t>
            </a:r>
          </a:p>
          <a:p>
            <a:pPr marL="285750" indent="-285750">
              <a:buFont typeface="Arial" panose="020B0604020202020204" pitchFamily="34" charset="0"/>
              <a:buChar char="•"/>
            </a:pPr>
            <a:endParaRPr lang="de-DE" dirty="0"/>
          </a:p>
          <a:p>
            <a:pPr marL="285750" indent="-285750">
              <a:buFont typeface="Arial" panose="020B0604020202020204" pitchFamily="34" charset="0"/>
              <a:buChar char="•"/>
            </a:pPr>
            <a:r>
              <a:rPr lang="de-DE" dirty="0"/>
              <a:t>Only One Network trained using self play </a:t>
            </a:r>
          </a:p>
          <a:p>
            <a:pPr marL="285750" indent="-285750">
              <a:buFont typeface="Arial" panose="020B0604020202020204" pitchFamily="34" charset="0"/>
              <a:buChar char="•"/>
            </a:pPr>
            <a:r>
              <a:rPr lang="de-DE" dirty="0"/>
              <a:t>No Random MCTS Rollouts (Problems occur if random rollouts often lead to wins by accident you start to believe certain positions are very effective)</a:t>
            </a:r>
          </a:p>
          <a:p>
            <a:pPr marL="285750" indent="-285750">
              <a:buFont typeface="Arial" panose="020B0604020202020204" pitchFamily="34" charset="0"/>
              <a:buChar char="•"/>
            </a:pPr>
            <a:endParaRPr lang="de-DE" dirty="0"/>
          </a:p>
          <a:p>
            <a:pPr marL="285750" indent="-285750">
              <a:buFont typeface="Arial" panose="020B0604020202020204" pitchFamily="34" charset="0"/>
              <a:buChar char="•"/>
            </a:pPr>
            <a:endParaRPr lang="de-DE" dirty="0"/>
          </a:p>
          <a:p>
            <a:pPr marL="285750" indent="-285750">
              <a:buFont typeface="Arial" panose="020B0604020202020204" pitchFamily="34" charset="0"/>
              <a:buChar char="•"/>
            </a:pPr>
            <a:r>
              <a:rPr lang="de-DE" dirty="0"/>
              <a:t>Single Network guides the MCTS Algorithm, suggesting moves -&gt; then play that move run another search(using the model and so on...  Till game is completed. </a:t>
            </a:r>
          </a:p>
          <a:p>
            <a:pPr marL="285750" indent="-285750">
              <a:buFont typeface="Arial" panose="020B0604020202020204" pitchFamily="34" charset="0"/>
              <a:buChar char="•"/>
            </a:pPr>
            <a:r>
              <a:rPr lang="de-DE" dirty="0"/>
              <a:t>Then they trained a policy network P‘ to predict what the MCTS would have produced. </a:t>
            </a:r>
          </a:p>
          <a:p>
            <a:pPr marL="285750" indent="-285750">
              <a:buFont typeface="Arial" panose="020B0604020202020204" pitchFamily="34" charset="0"/>
              <a:buChar char="•"/>
            </a:pPr>
            <a:r>
              <a:rPr lang="de-DE" dirty="0"/>
              <a:t>Also trained a new value network V‘ that predicts the winner based on the board</a:t>
            </a:r>
          </a:p>
          <a:p>
            <a:pPr marL="285750" indent="-285750">
              <a:buFont typeface="Arial" panose="020B0604020202020204" pitchFamily="34" charset="0"/>
              <a:buChar char="•"/>
            </a:pPr>
            <a:endParaRPr lang="de-DE" dirty="0"/>
          </a:p>
          <a:p>
            <a:pPr marL="285750" indent="-285750">
              <a:buFont typeface="Arial" panose="020B0604020202020204" pitchFamily="34" charset="0"/>
              <a:buChar char="•"/>
            </a:pPr>
            <a:r>
              <a:rPr lang="de-DE" dirty="0"/>
              <a:t>Search based policy iteration (policy improvement , policy valuation) Alternate between the stages gives you stronger and stronger policies. </a:t>
            </a:r>
          </a:p>
          <a:p>
            <a:pPr marL="285750" indent="-285750">
              <a:buFont typeface="Arial" panose="020B0604020202020204" pitchFamily="34" charset="0"/>
              <a:buChar char="•"/>
            </a:pPr>
            <a:r>
              <a:rPr lang="de-DE" dirty="0"/>
              <a:t>Critical Success Factor: Search based policy evaluation! (testing a new policy by seeing what the value is when playing it to the end)</a:t>
            </a:r>
          </a:p>
          <a:p>
            <a:pPr marL="285750" indent="-285750">
              <a:buFont typeface="Arial" panose="020B0604020202020204" pitchFamily="34" charset="0"/>
              <a:buChar char="•"/>
            </a:pPr>
            <a:r>
              <a:rPr lang="en-US" dirty="0" err="1">
                <a:hlinkClick r:id="rId2"/>
              </a:rPr>
              <a:t>Deepmind</a:t>
            </a:r>
            <a:r>
              <a:rPr lang="en-US" dirty="0">
                <a:hlinkClick r:id="rId2"/>
              </a:rPr>
              <a:t> </a:t>
            </a:r>
            <a:r>
              <a:rPr lang="en-US" dirty="0" err="1">
                <a:hlinkClick r:id="rId2"/>
              </a:rPr>
              <a:t>AlphaZero</a:t>
            </a:r>
            <a:r>
              <a:rPr lang="en-US" dirty="0">
                <a:hlinkClick r:id="rId2"/>
              </a:rPr>
              <a:t> - Mastering Games Without Human Knowledge - YouTube</a:t>
            </a:r>
            <a:endParaRPr lang="de-DE" dirty="0"/>
          </a:p>
          <a:p>
            <a:pPr marL="285750" indent="-285750">
              <a:buFont typeface="Arial" panose="020B0604020202020204" pitchFamily="34" charset="0"/>
              <a:buChar char="•"/>
            </a:pPr>
            <a:endParaRPr lang="de-DE" dirty="0"/>
          </a:p>
        </p:txBody>
      </p:sp>
    </p:spTree>
    <p:extLst>
      <p:ext uri="{BB962C8B-B14F-4D97-AF65-F5344CB8AC3E}">
        <p14:creationId xmlns:p14="http://schemas.microsoft.com/office/powerpoint/2010/main" val="43796940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0D1823-D4E4-4F76-BD33-2D52B973AFC1}"/>
              </a:ext>
            </a:extLst>
          </p:cNvPr>
          <p:cNvSpPr>
            <a:spLocks noGrp="1"/>
          </p:cNvSpPr>
          <p:nvPr>
            <p:ph type="title"/>
          </p:nvPr>
        </p:nvSpPr>
        <p:spPr/>
        <p:txBody>
          <a:bodyPr/>
          <a:lstStyle/>
          <a:p>
            <a:r>
              <a:rPr lang="en-US" dirty="0"/>
              <a:t>Alpha Zero</a:t>
            </a:r>
            <a:endParaRPr lang="de-DE" dirty="0"/>
          </a:p>
        </p:txBody>
      </p:sp>
      <p:sp>
        <p:nvSpPr>
          <p:cNvPr id="3" name="Content Placeholder 2">
            <a:extLst>
              <a:ext uri="{FF2B5EF4-FFF2-40B4-BE49-F238E27FC236}">
                <a16:creationId xmlns:a16="http://schemas.microsoft.com/office/drawing/2014/main" id="{9909BF43-FB87-44FF-9C9E-41297EA2FBE4}"/>
              </a:ext>
            </a:extLst>
          </p:cNvPr>
          <p:cNvSpPr>
            <a:spLocks noGrp="1"/>
          </p:cNvSpPr>
          <p:nvPr>
            <p:ph idx="1"/>
          </p:nvPr>
        </p:nvSpPr>
        <p:spPr/>
        <p:txBody>
          <a:bodyPr/>
          <a:lstStyle/>
          <a:p>
            <a:r>
              <a:rPr lang="en-US" dirty="0"/>
              <a:t>Works similar to the human way of playing … looking at promising moves (simulating the next steps) ignoring obviously bad moves. </a:t>
            </a:r>
          </a:p>
          <a:p>
            <a:r>
              <a:rPr lang="en-US" dirty="0"/>
              <a:t>Value Network -&gt; Takes Game State as Input -&gt; outputs value of that state. Very simple function approximation from sequences. </a:t>
            </a:r>
          </a:p>
          <a:p>
            <a:pPr marL="0" indent="0">
              <a:buNone/>
            </a:pPr>
            <a:endParaRPr lang="en-US" dirty="0"/>
          </a:p>
          <a:p>
            <a:r>
              <a:rPr lang="en-US" dirty="0"/>
              <a:t>Policy Network  -&gt; trained such that the output is the same as MCTS</a:t>
            </a:r>
          </a:p>
          <a:p>
            <a:r>
              <a:rPr lang="en-US" dirty="0"/>
              <a:t>MCTS uses Policy Network to determine which positions are </a:t>
            </a:r>
            <a:r>
              <a:rPr lang="en-US" dirty="0" err="1"/>
              <a:t>promissing</a:t>
            </a:r>
            <a:endParaRPr lang="de-DE" dirty="0"/>
          </a:p>
        </p:txBody>
      </p:sp>
    </p:spTree>
    <p:extLst>
      <p:ext uri="{BB962C8B-B14F-4D97-AF65-F5344CB8AC3E}">
        <p14:creationId xmlns:p14="http://schemas.microsoft.com/office/powerpoint/2010/main" val="45478342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3A49A8C-D613-4BF4-A34E-FE73AEF445F4}"/>
              </a:ext>
            </a:extLst>
          </p:cNvPr>
          <p:cNvPicPr>
            <a:picLocks noChangeAspect="1"/>
          </p:cNvPicPr>
          <p:nvPr/>
        </p:nvPicPr>
        <p:blipFill>
          <a:blip r:embed="rId3"/>
          <a:stretch>
            <a:fillRect/>
          </a:stretch>
        </p:blipFill>
        <p:spPr>
          <a:xfrm>
            <a:off x="1371600" y="540230"/>
            <a:ext cx="9325950" cy="5777540"/>
          </a:xfrm>
          <a:prstGeom prst="rect">
            <a:avLst/>
          </a:prstGeom>
        </p:spPr>
      </p:pic>
    </p:spTree>
    <p:extLst>
      <p:ext uri="{BB962C8B-B14F-4D97-AF65-F5344CB8AC3E}">
        <p14:creationId xmlns:p14="http://schemas.microsoft.com/office/powerpoint/2010/main" val="1881393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064395-4769-4D3D-A110-8821B04768E2}"/>
              </a:ext>
            </a:extLst>
          </p:cNvPr>
          <p:cNvSpPr>
            <a:spLocks noGrp="1"/>
          </p:cNvSpPr>
          <p:nvPr>
            <p:ph type="title"/>
          </p:nvPr>
        </p:nvSpPr>
        <p:spPr/>
        <p:txBody>
          <a:bodyPr/>
          <a:lstStyle/>
          <a:p>
            <a:r>
              <a:rPr lang="en-US" dirty="0"/>
              <a:t>Alpha Star</a:t>
            </a:r>
            <a:endParaRPr lang="de-DE" dirty="0"/>
          </a:p>
        </p:txBody>
      </p:sp>
      <p:sp>
        <p:nvSpPr>
          <p:cNvPr id="3" name="Content Placeholder 2">
            <a:extLst>
              <a:ext uri="{FF2B5EF4-FFF2-40B4-BE49-F238E27FC236}">
                <a16:creationId xmlns:a16="http://schemas.microsoft.com/office/drawing/2014/main" id="{E0E2A311-5173-4F1D-B2DC-D54614992D66}"/>
              </a:ext>
            </a:extLst>
          </p:cNvPr>
          <p:cNvSpPr>
            <a:spLocks noGrp="1"/>
          </p:cNvSpPr>
          <p:nvPr>
            <p:ph idx="1"/>
          </p:nvPr>
        </p:nvSpPr>
        <p:spPr/>
        <p:txBody>
          <a:bodyPr/>
          <a:lstStyle/>
          <a:p>
            <a:r>
              <a:rPr lang="de-DE" dirty="0">
                <a:hlinkClick r:id="rId2"/>
              </a:rPr>
              <a:t>https://www.youtube.com/watch?v=DMXvkbAtHNY&amp;ab_channel=TwoMinutePapers</a:t>
            </a:r>
            <a:endParaRPr lang="de-DE" dirty="0"/>
          </a:p>
          <a:p>
            <a:endParaRPr lang="de-DE" dirty="0"/>
          </a:p>
        </p:txBody>
      </p:sp>
    </p:spTree>
    <p:extLst>
      <p:ext uri="{BB962C8B-B14F-4D97-AF65-F5344CB8AC3E}">
        <p14:creationId xmlns:p14="http://schemas.microsoft.com/office/powerpoint/2010/main" val="39053127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7E8195-8AEB-49C5-8EA4-B62F35B71536}"/>
              </a:ext>
            </a:extLst>
          </p:cNvPr>
          <p:cNvSpPr>
            <a:spLocks noGrp="1"/>
          </p:cNvSpPr>
          <p:nvPr>
            <p:ph type="title"/>
          </p:nvPr>
        </p:nvSpPr>
        <p:spPr/>
        <p:txBody>
          <a:bodyPr/>
          <a:lstStyle/>
          <a:p>
            <a:r>
              <a:rPr lang="en-US" dirty="0"/>
              <a:t>tic toe- Dumb Fast: Minimax Algorithm</a:t>
            </a:r>
            <a:endParaRPr lang="de-DE" dirty="0"/>
          </a:p>
        </p:txBody>
      </p:sp>
      <p:sp>
        <p:nvSpPr>
          <p:cNvPr id="3" name="Content Placeholder 2">
            <a:extLst>
              <a:ext uri="{FF2B5EF4-FFF2-40B4-BE49-F238E27FC236}">
                <a16:creationId xmlns:a16="http://schemas.microsoft.com/office/drawing/2014/main" id="{4F565F94-C9F7-4D1E-861F-F3195491550D}"/>
              </a:ext>
            </a:extLst>
          </p:cNvPr>
          <p:cNvSpPr>
            <a:spLocks noGrp="1"/>
          </p:cNvSpPr>
          <p:nvPr>
            <p:ph idx="1"/>
          </p:nvPr>
        </p:nvSpPr>
        <p:spPr/>
        <p:txBody>
          <a:bodyPr/>
          <a:lstStyle/>
          <a:p>
            <a:endParaRPr lang="de-DE"/>
          </a:p>
        </p:txBody>
      </p:sp>
      <p:pic>
        <p:nvPicPr>
          <p:cNvPr id="5" name="Picture 4">
            <a:extLst>
              <a:ext uri="{FF2B5EF4-FFF2-40B4-BE49-F238E27FC236}">
                <a16:creationId xmlns:a16="http://schemas.microsoft.com/office/drawing/2014/main" id="{08CB1465-93EA-43B4-B2F8-F0CBD4C18D5C}"/>
              </a:ext>
            </a:extLst>
          </p:cNvPr>
          <p:cNvPicPr>
            <a:picLocks noChangeAspect="1"/>
          </p:cNvPicPr>
          <p:nvPr/>
        </p:nvPicPr>
        <p:blipFill>
          <a:blip r:embed="rId3"/>
          <a:stretch>
            <a:fillRect/>
          </a:stretch>
        </p:blipFill>
        <p:spPr>
          <a:xfrm>
            <a:off x="838200" y="1600154"/>
            <a:ext cx="7918411" cy="5167312"/>
          </a:xfrm>
          <a:prstGeom prst="rect">
            <a:avLst/>
          </a:prstGeom>
        </p:spPr>
      </p:pic>
    </p:spTree>
    <p:extLst>
      <p:ext uri="{BB962C8B-B14F-4D97-AF65-F5344CB8AC3E}">
        <p14:creationId xmlns:p14="http://schemas.microsoft.com/office/powerpoint/2010/main" val="186966115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E894F7-3199-4B39-A49C-292F90B1C790}"/>
              </a:ext>
            </a:extLst>
          </p:cNvPr>
          <p:cNvSpPr>
            <a:spLocks noGrp="1"/>
          </p:cNvSpPr>
          <p:nvPr>
            <p:ph type="title"/>
          </p:nvPr>
        </p:nvSpPr>
        <p:spPr/>
        <p:txBody>
          <a:bodyPr/>
          <a:lstStyle/>
          <a:p>
            <a:r>
              <a:rPr lang="en-US" dirty="0" err="1"/>
              <a:t>MuZero</a:t>
            </a:r>
            <a:endParaRPr lang="de-DE" dirty="0"/>
          </a:p>
        </p:txBody>
      </p:sp>
      <p:sp>
        <p:nvSpPr>
          <p:cNvPr id="3" name="Content Placeholder 2">
            <a:extLst>
              <a:ext uri="{FF2B5EF4-FFF2-40B4-BE49-F238E27FC236}">
                <a16:creationId xmlns:a16="http://schemas.microsoft.com/office/drawing/2014/main" id="{D88FF7E3-1FD7-4F2F-A534-59F77B29F730}"/>
              </a:ext>
            </a:extLst>
          </p:cNvPr>
          <p:cNvSpPr>
            <a:spLocks noGrp="1"/>
          </p:cNvSpPr>
          <p:nvPr>
            <p:ph idx="1"/>
          </p:nvPr>
        </p:nvSpPr>
        <p:spPr/>
        <p:txBody>
          <a:bodyPr/>
          <a:lstStyle/>
          <a:p>
            <a:endParaRPr lang="de-DE" dirty="0">
              <a:hlinkClick r:id="rId2"/>
            </a:endParaRPr>
          </a:p>
          <a:p>
            <a:endParaRPr lang="de-DE" dirty="0">
              <a:hlinkClick r:id="rId2"/>
            </a:endParaRPr>
          </a:p>
          <a:p>
            <a:r>
              <a:rPr lang="de-DE" dirty="0">
                <a:hlinkClick r:id="rId2"/>
              </a:rPr>
              <a:t>https://www.youtube.com/watch?v=L0A86LmH7Yw&amp;ab_channel=JulianSchrittwieser</a:t>
            </a:r>
          </a:p>
        </p:txBody>
      </p:sp>
      <p:sp>
        <p:nvSpPr>
          <p:cNvPr id="4" name="TextBox 3">
            <a:extLst>
              <a:ext uri="{FF2B5EF4-FFF2-40B4-BE49-F238E27FC236}">
                <a16:creationId xmlns:a16="http://schemas.microsoft.com/office/drawing/2014/main" id="{6B6FC0AA-9B61-454A-A739-96B20F462273}"/>
              </a:ext>
            </a:extLst>
          </p:cNvPr>
          <p:cNvSpPr txBox="1"/>
          <p:nvPr/>
        </p:nvSpPr>
        <p:spPr>
          <a:xfrm>
            <a:off x="998330" y="1690688"/>
            <a:ext cx="6418745" cy="646331"/>
          </a:xfrm>
          <a:prstGeom prst="rect">
            <a:avLst/>
          </a:prstGeom>
          <a:noFill/>
        </p:spPr>
        <p:txBody>
          <a:bodyPr wrap="none" rtlCol="0">
            <a:spAutoFit/>
          </a:bodyPr>
          <a:lstStyle/>
          <a:p>
            <a:r>
              <a:rPr lang="en-US" dirty="0"/>
              <a:t>Translates the pixel space into an abstract space used for planning,</a:t>
            </a:r>
          </a:p>
          <a:p>
            <a:r>
              <a:rPr lang="en-US" dirty="0"/>
              <a:t>Dynamics model to predict next state </a:t>
            </a:r>
            <a:endParaRPr lang="de-DE" dirty="0"/>
          </a:p>
        </p:txBody>
      </p:sp>
    </p:spTree>
    <p:extLst>
      <p:ext uri="{BB962C8B-B14F-4D97-AF65-F5344CB8AC3E}">
        <p14:creationId xmlns:p14="http://schemas.microsoft.com/office/powerpoint/2010/main" val="266027508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480056-12DF-4037-80D7-C2101344D0D8}"/>
              </a:ext>
            </a:extLst>
          </p:cNvPr>
          <p:cNvSpPr>
            <a:spLocks noGrp="1"/>
          </p:cNvSpPr>
          <p:nvPr>
            <p:ph type="title"/>
          </p:nvPr>
        </p:nvSpPr>
        <p:spPr/>
        <p:txBody>
          <a:bodyPr/>
          <a:lstStyle/>
          <a:p>
            <a:r>
              <a:rPr lang="en-US" dirty="0"/>
              <a:t>Appendix</a:t>
            </a:r>
            <a:endParaRPr lang="de-DE" dirty="0"/>
          </a:p>
        </p:txBody>
      </p:sp>
      <p:sp>
        <p:nvSpPr>
          <p:cNvPr id="3" name="Content Placeholder 2">
            <a:extLst>
              <a:ext uri="{FF2B5EF4-FFF2-40B4-BE49-F238E27FC236}">
                <a16:creationId xmlns:a16="http://schemas.microsoft.com/office/drawing/2014/main" id="{EC429518-7A8C-4BB5-85DA-F275FF477FF7}"/>
              </a:ext>
            </a:extLst>
          </p:cNvPr>
          <p:cNvSpPr>
            <a:spLocks noGrp="1"/>
          </p:cNvSpPr>
          <p:nvPr>
            <p:ph idx="1"/>
          </p:nvPr>
        </p:nvSpPr>
        <p:spPr/>
        <p:txBody>
          <a:bodyPr/>
          <a:lstStyle/>
          <a:p>
            <a:r>
              <a:rPr lang="de-DE" dirty="0">
                <a:hlinkClick r:id="rId2"/>
              </a:rPr>
              <a:t>https://techcommunity.microsoft.com/t5/azure-ai/introducing-reinforcement-learning-on-azure-machine-learning/ba-p/1403028</a:t>
            </a:r>
            <a:endParaRPr lang="de-DE" dirty="0"/>
          </a:p>
          <a:p>
            <a:r>
              <a:rPr lang="de-DE" dirty="0">
                <a:hlinkClick r:id="rId3"/>
              </a:rPr>
              <a:t>https://github.com/Azure/MachineLearningNotebooks/tree/master/how-to-use-azureml/reinforcement-learning</a:t>
            </a:r>
            <a:endParaRPr lang="de-DE" dirty="0"/>
          </a:p>
          <a:p>
            <a:r>
              <a:rPr lang="de-DE" b="0" i="0" dirty="0">
                <a:effectLst/>
                <a:latin typeface="Roboto" panose="02000000000000000000" pitchFamily="2" charset="0"/>
                <a:hlinkClick r:id="rId4"/>
              </a:rPr>
              <a:t>https://github.com/ray-project/ray</a:t>
            </a:r>
            <a:endParaRPr lang="de-DE" dirty="0"/>
          </a:p>
          <a:p>
            <a:r>
              <a:rPr lang="de-DE" dirty="0">
                <a:hlinkClick r:id="rId5"/>
              </a:rPr>
              <a:t>http://karpathy.github.io/2016/05/31/rl/</a:t>
            </a:r>
            <a:endParaRPr lang="de-DE" dirty="0"/>
          </a:p>
          <a:p>
            <a:r>
              <a:rPr lang="de-DE" dirty="0">
                <a:hlinkClick r:id="rId6"/>
              </a:rPr>
              <a:t>https://cs.stanford.edu/people/karpathy/reinforcejs/gridworld_dp.html</a:t>
            </a:r>
            <a:endParaRPr lang="de-DE" dirty="0"/>
          </a:p>
          <a:p>
            <a:endParaRPr lang="de-DE" dirty="0"/>
          </a:p>
          <a:p>
            <a:endParaRPr lang="de-DE" dirty="0"/>
          </a:p>
        </p:txBody>
      </p:sp>
    </p:spTree>
    <p:extLst>
      <p:ext uri="{BB962C8B-B14F-4D97-AF65-F5344CB8AC3E}">
        <p14:creationId xmlns:p14="http://schemas.microsoft.com/office/powerpoint/2010/main" val="153362164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190EA-CB6D-4881-B269-42D13A483A1A}"/>
              </a:ext>
            </a:extLst>
          </p:cNvPr>
          <p:cNvSpPr>
            <a:spLocks noGrp="1"/>
          </p:cNvSpPr>
          <p:nvPr>
            <p:ph type="title"/>
          </p:nvPr>
        </p:nvSpPr>
        <p:spPr/>
        <p:txBody>
          <a:bodyPr/>
          <a:lstStyle/>
          <a:p>
            <a:r>
              <a:rPr lang="en-US" dirty="0"/>
              <a:t>Literature</a:t>
            </a:r>
            <a:endParaRPr lang="de-DE" dirty="0"/>
          </a:p>
        </p:txBody>
      </p:sp>
      <p:pic>
        <p:nvPicPr>
          <p:cNvPr id="1026" name="Picture 2" descr="Diagram&#10;&#10;Description automatically generated">
            <a:extLst>
              <a:ext uri="{FF2B5EF4-FFF2-40B4-BE49-F238E27FC236}">
                <a16:creationId xmlns:a16="http://schemas.microsoft.com/office/drawing/2014/main" id="{4B6105E2-C5D8-4F3D-B201-D12F424E1E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00277" y="2633202"/>
            <a:ext cx="2292384" cy="2966776"/>
          </a:xfrm>
          <a:prstGeom prst="rect">
            <a:avLst/>
          </a:prstGeom>
          <a:noFill/>
        </p:spPr>
      </p:pic>
      <p:pic>
        <p:nvPicPr>
          <p:cNvPr id="2050" name="Picture 2" descr="Chart, diagram&#10;&#10;Description automatically generated">
            <a:extLst>
              <a:ext uri="{FF2B5EF4-FFF2-40B4-BE49-F238E27FC236}">
                <a16:creationId xmlns:a16="http://schemas.microsoft.com/office/drawing/2014/main" id="{72E585D3-BF03-4FC1-969F-1056A3ACF35E}"/>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647929" y="1911037"/>
            <a:ext cx="2285808" cy="2815035"/>
          </a:xfrm>
          <a:prstGeom prst="rect">
            <a:avLst/>
          </a:prstGeom>
          <a:noFill/>
        </p:spPr>
      </p:pic>
      <p:sp>
        <p:nvSpPr>
          <p:cNvPr id="3" name="TextBox 2">
            <a:extLst>
              <a:ext uri="{FF2B5EF4-FFF2-40B4-BE49-F238E27FC236}">
                <a16:creationId xmlns:a16="http://schemas.microsoft.com/office/drawing/2014/main" id="{C36CDFA9-F05F-49F8-8FF4-80A4ADBC29B8}"/>
              </a:ext>
            </a:extLst>
          </p:cNvPr>
          <p:cNvSpPr txBox="1"/>
          <p:nvPr/>
        </p:nvSpPr>
        <p:spPr>
          <a:xfrm>
            <a:off x="622997" y="5004078"/>
            <a:ext cx="3916713" cy="369332"/>
          </a:xfrm>
          <a:prstGeom prst="rect">
            <a:avLst/>
          </a:prstGeom>
          <a:noFill/>
        </p:spPr>
        <p:txBody>
          <a:bodyPr wrap="none" rtlCol="0">
            <a:spAutoFit/>
          </a:bodyPr>
          <a:lstStyle/>
          <a:p>
            <a:r>
              <a:rPr lang="en-US" dirty="0"/>
              <a:t>Easy, with code examples to reproduce</a:t>
            </a:r>
            <a:endParaRPr lang="de-DE" dirty="0"/>
          </a:p>
        </p:txBody>
      </p:sp>
      <p:sp>
        <p:nvSpPr>
          <p:cNvPr id="4" name="TextBox 3">
            <a:extLst>
              <a:ext uri="{FF2B5EF4-FFF2-40B4-BE49-F238E27FC236}">
                <a16:creationId xmlns:a16="http://schemas.microsoft.com/office/drawing/2014/main" id="{0FD3FB19-BB52-406B-B134-6572501ADC3C}"/>
              </a:ext>
            </a:extLst>
          </p:cNvPr>
          <p:cNvSpPr txBox="1"/>
          <p:nvPr/>
        </p:nvSpPr>
        <p:spPr>
          <a:xfrm>
            <a:off x="4246885" y="5732710"/>
            <a:ext cx="8019247" cy="923330"/>
          </a:xfrm>
          <a:prstGeom prst="rect">
            <a:avLst/>
          </a:prstGeom>
          <a:noFill/>
        </p:spPr>
        <p:txBody>
          <a:bodyPr wrap="none" rtlCol="0">
            <a:spAutoFit/>
          </a:bodyPr>
          <a:lstStyle/>
          <a:p>
            <a:r>
              <a:rPr lang="de-DE" dirty="0"/>
              <a:t>http://incompleteideas.net/book/RLbook2018.pdf</a:t>
            </a:r>
            <a:endParaRPr lang="en-US" dirty="0"/>
          </a:p>
          <a:p>
            <a:r>
              <a:rPr lang="en-US" dirty="0"/>
              <a:t>Math heavy but well explained here: </a:t>
            </a:r>
          </a:p>
          <a:p>
            <a:r>
              <a:rPr lang="en-US" dirty="0"/>
              <a:t>https://www.youtube.com/watch?v=4SLGEq_HZxk&amp;t=0s&amp;ab_channel=HenryAILabs</a:t>
            </a:r>
          </a:p>
        </p:txBody>
      </p:sp>
      <p:pic>
        <p:nvPicPr>
          <p:cNvPr id="5" name="Picture 2" descr="A picture containing qr code&#10;&#10;Description automatically generated">
            <a:extLst>
              <a:ext uri="{FF2B5EF4-FFF2-40B4-BE49-F238E27FC236}">
                <a16:creationId xmlns:a16="http://schemas.microsoft.com/office/drawing/2014/main" id="{3F84E92C-25E8-4477-A794-A8BF1CC9F98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99523" y="1677037"/>
            <a:ext cx="2395234" cy="3049035"/>
          </a:xfrm>
          <a:prstGeom prst="rect">
            <a:avLst/>
          </a:prstGeom>
          <a:noFill/>
        </p:spPr>
      </p:pic>
      <p:sp>
        <p:nvSpPr>
          <p:cNvPr id="6" name="TextBox 5">
            <a:extLst>
              <a:ext uri="{FF2B5EF4-FFF2-40B4-BE49-F238E27FC236}">
                <a16:creationId xmlns:a16="http://schemas.microsoft.com/office/drawing/2014/main" id="{C91F7E6A-096E-4AB2-B914-20A50AB6A623}"/>
              </a:ext>
            </a:extLst>
          </p:cNvPr>
          <p:cNvSpPr txBox="1"/>
          <p:nvPr/>
        </p:nvSpPr>
        <p:spPr>
          <a:xfrm>
            <a:off x="8333554" y="4726072"/>
            <a:ext cx="2915157" cy="646331"/>
          </a:xfrm>
          <a:prstGeom prst="rect">
            <a:avLst/>
          </a:prstGeom>
          <a:noFill/>
        </p:spPr>
        <p:txBody>
          <a:bodyPr wrap="none" rtlCol="0">
            <a:spAutoFit/>
          </a:bodyPr>
          <a:lstStyle/>
          <a:p>
            <a:r>
              <a:rPr lang="en-US" dirty="0"/>
              <a:t>The standard textbook for AI </a:t>
            </a:r>
          </a:p>
          <a:p>
            <a:endParaRPr lang="de-DE" dirty="0"/>
          </a:p>
        </p:txBody>
      </p:sp>
    </p:spTree>
    <p:extLst>
      <p:ext uri="{BB962C8B-B14F-4D97-AF65-F5344CB8AC3E}">
        <p14:creationId xmlns:p14="http://schemas.microsoft.com/office/powerpoint/2010/main" val="41070615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23D3E-633A-48DD-98EE-73EDC8447FC9}"/>
              </a:ext>
            </a:extLst>
          </p:cNvPr>
          <p:cNvSpPr>
            <a:spLocks noGrp="1"/>
          </p:cNvSpPr>
          <p:nvPr>
            <p:ph type="title"/>
          </p:nvPr>
        </p:nvSpPr>
        <p:spPr/>
        <p:txBody>
          <a:bodyPr/>
          <a:lstStyle/>
          <a:p>
            <a:r>
              <a:rPr lang="en-US" dirty="0"/>
              <a:t>Numeric Example</a:t>
            </a:r>
            <a:endParaRPr lang="de-DE" dirty="0"/>
          </a:p>
        </p:txBody>
      </p:sp>
      <p:sp>
        <p:nvSpPr>
          <p:cNvPr id="3" name="Content Placeholder 2">
            <a:extLst>
              <a:ext uri="{FF2B5EF4-FFF2-40B4-BE49-F238E27FC236}">
                <a16:creationId xmlns:a16="http://schemas.microsoft.com/office/drawing/2014/main" id="{FC560A40-7285-4F3F-B7AD-4F03C0A07FE4}"/>
              </a:ext>
            </a:extLst>
          </p:cNvPr>
          <p:cNvSpPr>
            <a:spLocks noGrp="1"/>
          </p:cNvSpPr>
          <p:nvPr>
            <p:ph idx="1"/>
          </p:nvPr>
        </p:nvSpPr>
        <p:spPr/>
        <p:txBody>
          <a:bodyPr/>
          <a:lstStyle/>
          <a:p>
            <a:endParaRPr lang="de-DE"/>
          </a:p>
        </p:txBody>
      </p:sp>
      <p:pic>
        <p:nvPicPr>
          <p:cNvPr id="5" name="Picture 4">
            <a:extLst>
              <a:ext uri="{FF2B5EF4-FFF2-40B4-BE49-F238E27FC236}">
                <a16:creationId xmlns:a16="http://schemas.microsoft.com/office/drawing/2014/main" id="{744094B3-A652-44E6-8887-81F1BE516CA5}"/>
              </a:ext>
            </a:extLst>
          </p:cNvPr>
          <p:cNvPicPr>
            <a:picLocks noChangeAspect="1"/>
          </p:cNvPicPr>
          <p:nvPr/>
        </p:nvPicPr>
        <p:blipFill>
          <a:blip r:embed="rId2"/>
          <a:stretch>
            <a:fillRect/>
          </a:stretch>
        </p:blipFill>
        <p:spPr>
          <a:xfrm>
            <a:off x="701020" y="1417638"/>
            <a:ext cx="8178725" cy="5167312"/>
          </a:xfrm>
          <a:prstGeom prst="rect">
            <a:avLst/>
          </a:prstGeom>
        </p:spPr>
      </p:pic>
      <p:sp>
        <p:nvSpPr>
          <p:cNvPr id="4" name="Speech Bubble: Rectangle 3">
            <a:extLst>
              <a:ext uri="{FF2B5EF4-FFF2-40B4-BE49-F238E27FC236}">
                <a16:creationId xmlns:a16="http://schemas.microsoft.com/office/drawing/2014/main" id="{D5F00D79-D62A-4445-8DC7-6C7604D1D565}"/>
              </a:ext>
            </a:extLst>
          </p:cNvPr>
          <p:cNvSpPr/>
          <p:nvPr/>
        </p:nvSpPr>
        <p:spPr>
          <a:xfrm>
            <a:off x="8099945" y="962167"/>
            <a:ext cx="2688609" cy="948520"/>
          </a:xfrm>
          <a:prstGeom prst="wedgeRectCallout">
            <a:avLst>
              <a:gd name="adj1" fmla="val -158201"/>
              <a:gd name="adj2" fmla="val 10377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Even player always wants to maximize his reward</a:t>
            </a:r>
            <a:endParaRPr lang="de-DE" dirty="0"/>
          </a:p>
        </p:txBody>
      </p:sp>
      <p:sp>
        <p:nvSpPr>
          <p:cNvPr id="7" name="Speech Bubble: Rectangle 6">
            <a:extLst>
              <a:ext uri="{FF2B5EF4-FFF2-40B4-BE49-F238E27FC236}">
                <a16:creationId xmlns:a16="http://schemas.microsoft.com/office/drawing/2014/main" id="{C888EC7F-AF70-47C1-9E03-A0450448855E}"/>
              </a:ext>
            </a:extLst>
          </p:cNvPr>
          <p:cNvSpPr/>
          <p:nvPr/>
        </p:nvSpPr>
        <p:spPr>
          <a:xfrm>
            <a:off x="9275927" y="1967552"/>
            <a:ext cx="2688609" cy="948520"/>
          </a:xfrm>
          <a:prstGeom prst="wedgeRectCallout">
            <a:avLst>
              <a:gd name="adj1" fmla="val -150408"/>
              <a:gd name="adj2" fmla="val 8637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Odd player always wants to minimize his reward</a:t>
            </a:r>
            <a:endParaRPr lang="de-DE" dirty="0"/>
          </a:p>
        </p:txBody>
      </p:sp>
      <p:sp>
        <p:nvSpPr>
          <p:cNvPr id="9" name="Speech Bubble: Rectangle 8">
            <a:extLst>
              <a:ext uri="{FF2B5EF4-FFF2-40B4-BE49-F238E27FC236}">
                <a16:creationId xmlns:a16="http://schemas.microsoft.com/office/drawing/2014/main" id="{0DB769B3-6B38-4E1C-B50A-3D92330389C6}"/>
              </a:ext>
            </a:extLst>
          </p:cNvPr>
          <p:cNvSpPr/>
          <p:nvPr/>
        </p:nvSpPr>
        <p:spPr>
          <a:xfrm>
            <a:off x="9134900" y="4822208"/>
            <a:ext cx="2688609" cy="948520"/>
          </a:xfrm>
          <a:prstGeom prst="wedgeRectCallout">
            <a:avLst>
              <a:gd name="adj1" fmla="val -92057"/>
              <a:gd name="adj2" fmla="val 1789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Actual outcome for the even Player</a:t>
            </a:r>
            <a:endParaRPr lang="de-DE" dirty="0"/>
          </a:p>
        </p:txBody>
      </p:sp>
    </p:spTree>
    <p:extLst>
      <p:ext uri="{BB962C8B-B14F-4D97-AF65-F5344CB8AC3E}">
        <p14:creationId xmlns:p14="http://schemas.microsoft.com/office/powerpoint/2010/main" val="152447366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otalTime>0</TotalTime>
  <Words>4224</Words>
  <Application>Microsoft Office PowerPoint</Application>
  <PresentationFormat>Widescreen</PresentationFormat>
  <Paragraphs>588</Paragraphs>
  <Slides>82</Slides>
  <Notes>23</Notes>
  <HiddenSlides>3</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82</vt:i4>
      </vt:variant>
    </vt:vector>
  </HeadingPairs>
  <TitlesOfParts>
    <vt:vector size="92" baseType="lpstr">
      <vt:lpstr>Arial</vt:lpstr>
      <vt:lpstr>Calibri</vt:lpstr>
      <vt:lpstr>Calibri Light</vt:lpstr>
      <vt:lpstr>Cambria Math</vt:lpstr>
      <vt:lpstr>Consolas</vt:lpstr>
      <vt:lpstr>Roboto</vt:lpstr>
      <vt:lpstr>Segoe UI</vt:lpstr>
      <vt:lpstr>Segoe UI Semibold</vt:lpstr>
      <vt:lpstr>SFMono-Regular</vt:lpstr>
      <vt:lpstr>Office Theme</vt:lpstr>
      <vt:lpstr>Game AI Programming</vt:lpstr>
      <vt:lpstr>Introduction</vt:lpstr>
      <vt:lpstr>Agenda</vt:lpstr>
      <vt:lpstr>Lab Project</vt:lpstr>
      <vt:lpstr>History of Game Machines</vt:lpstr>
      <vt:lpstr>What Makes a Game?</vt:lpstr>
      <vt:lpstr>Algorithmic Concepts &amp; Terms</vt:lpstr>
      <vt:lpstr>tic toe- Dumb Fast: Minimax Algorithm</vt:lpstr>
      <vt:lpstr>Numeric Example</vt:lpstr>
      <vt:lpstr>Minimax all you need is a recursive function f(gamestate,player) to evaluate the value of every move that is currently possible. </vt:lpstr>
      <vt:lpstr>Alpha Beta Pruning</vt:lpstr>
      <vt:lpstr>Alpha Beta Pruning</vt:lpstr>
      <vt:lpstr>Problems in Case of</vt:lpstr>
      <vt:lpstr>Monte Carlo Tree Search – slow and smart</vt:lpstr>
      <vt:lpstr>Selection, Expansion, Simulation, Update</vt:lpstr>
      <vt:lpstr>Selection, Expansion, Simulation, Update</vt:lpstr>
      <vt:lpstr>Selection, Expansion, Simulation, Update</vt:lpstr>
      <vt:lpstr>Selection, Expansion, Simulation, Update</vt:lpstr>
      <vt:lpstr>Selection, Expansion, Simulation, Update</vt:lpstr>
      <vt:lpstr>Selection, Expansion, Simulation, Update</vt:lpstr>
      <vt:lpstr>Selection, Expansion, Simulation, Update</vt:lpstr>
      <vt:lpstr>Selection, Expansion, Simulation, Update</vt:lpstr>
      <vt:lpstr>Selection, Expansion, Simulation, Update</vt:lpstr>
      <vt:lpstr>Selection, Expansion, Simulation, Update</vt:lpstr>
      <vt:lpstr>Selection, Expansion, Simulation, Update</vt:lpstr>
      <vt:lpstr>Selection, Expansion, Simulation, Update</vt:lpstr>
      <vt:lpstr>Selection, Expansion, Simulation, Update</vt:lpstr>
      <vt:lpstr>Selection, Expansion, Simulation, Update</vt:lpstr>
      <vt:lpstr>Selection, Expansion, Simulation, Update</vt:lpstr>
      <vt:lpstr>Selection, Expansion, Simulation, Update</vt:lpstr>
      <vt:lpstr>Selection, Expansion, Simulation, Update</vt:lpstr>
      <vt:lpstr>MCTS is domain independent!</vt:lpstr>
      <vt:lpstr>Bandit Based Methods</vt:lpstr>
      <vt:lpstr>Upper confidence bound, version 1 (UCB 1) Strategy</vt:lpstr>
      <vt:lpstr>Lab</vt:lpstr>
      <vt:lpstr>Game of Mancala</vt:lpstr>
      <vt:lpstr>PowerPoint Presentation</vt:lpstr>
      <vt:lpstr>Environment Config</vt:lpstr>
      <vt:lpstr>Eclipse Run Configuration</vt:lpstr>
      <vt:lpstr>Change Compiler settings</vt:lpstr>
      <vt:lpstr>Example Play – MCTS outperforms Minimax on high branching factor</vt:lpstr>
      <vt:lpstr>A brief introduction to Reinforcement Learning</vt:lpstr>
      <vt:lpstr>Game Environments: Gym</vt:lpstr>
      <vt:lpstr>Example of a RL Algorithm Cross Entropy Method</vt:lpstr>
      <vt:lpstr>Model Based vs Model Free</vt:lpstr>
      <vt:lpstr>On-Policy vs Off-Policy</vt:lpstr>
      <vt:lpstr>PowerPoint Presentation</vt:lpstr>
      <vt:lpstr>Value Based Method</vt:lpstr>
      <vt:lpstr>PowerPoint Presentation</vt:lpstr>
      <vt:lpstr>Markov Reward Process</vt:lpstr>
      <vt:lpstr>Bellman Equation</vt:lpstr>
      <vt:lpstr>Example of a value based Method DQN</vt:lpstr>
      <vt:lpstr>PowerPoint Presentation</vt:lpstr>
      <vt:lpstr>PowerPoint Presentation</vt:lpstr>
      <vt:lpstr>PowerPoint Presentation</vt:lpstr>
      <vt:lpstr>PowerPoint Presentation</vt:lpstr>
      <vt:lpstr>PowerPoint Presentation</vt:lpstr>
      <vt:lpstr>PowerPoint Presentation</vt:lpstr>
      <vt:lpstr>Example of a Policy Based Method REINFORCE</vt:lpstr>
      <vt:lpstr>Reinforcement Learning</vt:lpstr>
      <vt:lpstr>Development Environment Options</vt:lpstr>
      <vt:lpstr>Reinforcement Learning with Azure Machine Learning</vt:lpstr>
      <vt:lpstr>Reinforcement Learning</vt:lpstr>
      <vt:lpstr>Azure ML Reinforcement Learning</vt:lpstr>
      <vt:lpstr>RAY</vt:lpstr>
      <vt:lpstr>PowerPoint Presentation</vt:lpstr>
      <vt:lpstr>Requirements</vt:lpstr>
      <vt:lpstr>Simulators</vt:lpstr>
      <vt:lpstr>PowerPoint Presentation</vt:lpstr>
      <vt:lpstr>PowerPoint Presentation</vt:lpstr>
      <vt:lpstr>Next Steps</vt:lpstr>
      <vt:lpstr>Issues with Cartpole </vt:lpstr>
      <vt:lpstr>Issues with Pong</vt:lpstr>
      <vt:lpstr>If time permits</vt:lpstr>
      <vt:lpstr>AlphaGo</vt:lpstr>
      <vt:lpstr>AlphaGo Zero</vt:lpstr>
      <vt:lpstr>Alpha Zero</vt:lpstr>
      <vt:lpstr>PowerPoint Presentation</vt:lpstr>
      <vt:lpstr>Alpha Star</vt:lpstr>
      <vt:lpstr>MuZero</vt:lpstr>
      <vt:lpstr>Appendix</vt:lpstr>
      <vt:lpstr>Literature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Lukas Steindl</dc:creator>
  <cp:lastModifiedBy>Lukas Steindl</cp:lastModifiedBy>
  <cp:revision>407</cp:revision>
  <dcterms:created xsi:type="dcterms:W3CDTF">2021-05-14T13:33:37Z</dcterms:created>
  <dcterms:modified xsi:type="dcterms:W3CDTF">2021-09-16T06:50:29Z</dcterms:modified>
</cp:coreProperties>
</file>